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Kaushan Script" charset="1" panose="03060602040705080205"/>
      <p:regular r:id="rId35"/>
    </p:embeddedFont>
    <p:embeddedFont>
      <p:font typeface="IM Fell" charset="1" panose="02000000000000000000"/>
      <p:regular r:id="rId36"/>
    </p:embeddedFont>
    <p:embeddedFont>
      <p:font typeface="Canva Sans Bold" charset="1" panose="020B0803030501040103"/>
      <p:regular r:id="rId40"/>
    </p:embeddedFont>
    <p:embeddedFont>
      <p:font typeface="Hammersmith One" charset="1" panose="020107030305010605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notesSlides/notesSlide2.xml" Type="http://schemas.openxmlformats.org/officeDocument/2006/relationships/notesSlide"/><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7.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23.png" Type="http://schemas.openxmlformats.org/officeDocument/2006/relationships/image"/><Relationship Id="rId7" Target="../media/image4.png" Type="http://schemas.openxmlformats.org/officeDocument/2006/relationships/image"/><Relationship Id="rId8" Target="../media/image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24.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7.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 Id="rId7" Target="../media/image6.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 Id="rId7" Target="../media/image3.png" Type="http://schemas.openxmlformats.org/officeDocument/2006/relationships/image"/><Relationship Id="rId8"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0">
            <a:off x="-1925315" y="1028700"/>
            <a:ext cx="12492751" cy="8229600"/>
          </a:xfrm>
          <a:custGeom>
            <a:avLst/>
            <a:gdLst/>
            <a:ahLst/>
            <a:cxnLst/>
            <a:rect r="r" b="b" t="t" l="l"/>
            <a:pathLst>
              <a:path h="8229600" w="12492751">
                <a:moveTo>
                  <a:pt x="0" y="0"/>
                </a:moveTo>
                <a:lnTo>
                  <a:pt x="12492751" y="0"/>
                </a:lnTo>
                <a:lnTo>
                  <a:pt x="12492751"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8991121" y="1028700"/>
            <a:ext cx="3152630" cy="1907341"/>
          </a:xfrm>
          <a:custGeom>
            <a:avLst/>
            <a:gdLst/>
            <a:ahLst/>
            <a:cxnLst/>
            <a:rect r="r" b="b" t="t" l="l"/>
            <a:pathLst>
              <a:path h="1907341" w="3152630">
                <a:moveTo>
                  <a:pt x="0" y="0"/>
                </a:moveTo>
                <a:lnTo>
                  <a:pt x="3152630" y="0"/>
                </a:lnTo>
                <a:lnTo>
                  <a:pt x="3152630" y="1907341"/>
                </a:lnTo>
                <a:lnTo>
                  <a:pt x="0" y="1907341"/>
                </a:lnTo>
                <a:lnTo>
                  <a:pt x="0" y="0"/>
                </a:lnTo>
                <a:close/>
              </a:path>
            </a:pathLst>
          </a:custGeom>
          <a:blipFill>
            <a:blip r:embed="rId4"/>
            <a:stretch>
              <a:fillRect l="0" t="0" r="0" b="0"/>
            </a:stretch>
          </a:blipFill>
          <a:ln cap="sq">
            <a:noFill/>
            <a:prstDash val="solid"/>
            <a:miter/>
          </a:ln>
        </p:spPr>
      </p:sp>
      <p:sp>
        <p:nvSpPr>
          <p:cNvPr name="Freeform 5" id="5"/>
          <p:cNvSpPr/>
          <p:nvPr/>
        </p:nvSpPr>
        <p:spPr>
          <a:xfrm flipH="false" flipV="false" rot="0">
            <a:off x="557278" y="8276091"/>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7821100" y="4936550"/>
            <a:ext cx="10466900" cy="8229600"/>
          </a:xfrm>
          <a:custGeom>
            <a:avLst/>
            <a:gdLst/>
            <a:ahLst/>
            <a:cxnLst/>
            <a:rect r="r" b="b" t="t" l="l"/>
            <a:pathLst>
              <a:path h="8229600" w="10466900">
                <a:moveTo>
                  <a:pt x="0" y="0"/>
                </a:moveTo>
                <a:lnTo>
                  <a:pt x="10466900" y="0"/>
                </a:lnTo>
                <a:lnTo>
                  <a:pt x="10466900" y="8229600"/>
                </a:lnTo>
                <a:lnTo>
                  <a:pt x="0" y="8229600"/>
                </a:lnTo>
                <a:lnTo>
                  <a:pt x="0" y="0"/>
                </a:lnTo>
                <a:close/>
              </a:path>
            </a:pathLst>
          </a:custGeom>
          <a:blipFill>
            <a:blip r:embed="rId6"/>
            <a:stretch>
              <a:fillRect l="0" t="0" r="0" b="0"/>
            </a:stretch>
          </a:blipFill>
          <a:ln cap="sq">
            <a:noFill/>
            <a:prstDash val="solid"/>
            <a:miter/>
          </a:ln>
        </p:spPr>
      </p:sp>
      <p:sp>
        <p:nvSpPr>
          <p:cNvPr name="Freeform 7" id="7"/>
          <p:cNvSpPr/>
          <p:nvPr/>
        </p:nvSpPr>
        <p:spPr>
          <a:xfrm flipH="false" flipV="false" rot="0">
            <a:off x="14960304" y="7440103"/>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TextBox 8" id="8"/>
          <p:cNvSpPr txBox="true"/>
          <p:nvPr/>
        </p:nvSpPr>
        <p:spPr>
          <a:xfrm rot="0">
            <a:off x="-1925315" y="2226019"/>
            <a:ext cx="14167422" cy="3583306"/>
          </a:xfrm>
          <a:prstGeom prst="rect">
            <a:avLst/>
          </a:prstGeom>
        </p:spPr>
        <p:txBody>
          <a:bodyPr anchor="t" rtlCol="false" tIns="0" lIns="0" bIns="0" rIns="0">
            <a:spAutoFit/>
          </a:bodyPr>
          <a:lstStyle/>
          <a:p>
            <a:pPr algn="ctr">
              <a:lnSpc>
                <a:spcPts val="14160"/>
              </a:lnSpc>
            </a:pPr>
            <a:r>
              <a:rPr lang="en-US" sz="12000">
                <a:solidFill>
                  <a:srgbClr val="221F1B"/>
                </a:solidFill>
                <a:latin typeface="Kaushan Script"/>
                <a:ea typeface="Kaushan Script"/>
                <a:cs typeface="Kaushan Script"/>
                <a:sym typeface="Kaushan Script"/>
              </a:rPr>
              <a:t>Heart </a:t>
            </a:r>
            <a:r>
              <a:rPr lang="en-US" sz="12000">
                <a:solidFill>
                  <a:srgbClr val="221F1B"/>
                </a:solidFill>
                <a:latin typeface="Kaushan Script"/>
                <a:ea typeface="Kaushan Script"/>
                <a:cs typeface="Kaushan Script"/>
                <a:sym typeface="Kaushan Script"/>
              </a:rPr>
              <a:t>Attack </a:t>
            </a:r>
          </a:p>
          <a:p>
            <a:pPr algn="ctr">
              <a:lnSpc>
                <a:spcPts val="14160"/>
              </a:lnSpc>
            </a:pPr>
            <a:r>
              <a:rPr lang="en-US" sz="12000">
                <a:solidFill>
                  <a:srgbClr val="221F1B"/>
                </a:solidFill>
                <a:latin typeface="Kaushan Script"/>
                <a:ea typeface="Kaushan Script"/>
                <a:cs typeface="Kaushan Script"/>
                <a:sym typeface="Kaushan Script"/>
              </a:rPr>
              <a:t>Prediction</a:t>
            </a:r>
          </a:p>
        </p:txBody>
      </p:sp>
      <p:sp>
        <p:nvSpPr>
          <p:cNvPr name="TextBox 9" id="9"/>
          <p:cNvSpPr txBox="true"/>
          <p:nvPr/>
        </p:nvSpPr>
        <p:spPr>
          <a:xfrm rot="0">
            <a:off x="0" y="6371131"/>
            <a:ext cx="9444546" cy="2783713"/>
          </a:xfrm>
          <a:prstGeom prst="rect">
            <a:avLst/>
          </a:prstGeom>
        </p:spPr>
        <p:txBody>
          <a:bodyPr anchor="t" rtlCol="false" tIns="0" lIns="0" bIns="0" rIns="0">
            <a:spAutoFit/>
          </a:bodyPr>
          <a:lstStyle/>
          <a:p>
            <a:pPr algn="ctr">
              <a:lnSpc>
                <a:spcPts val="5545"/>
              </a:lnSpc>
            </a:pPr>
            <a:r>
              <a:rPr lang="en-US" sz="4699">
                <a:solidFill>
                  <a:srgbClr val="221F1B"/>
                </a:solidFill>
                <a:latin typeface="IM Fell"/>
                <a:ea typeface="IM Fell"/>
                <a:cs typeface="IM Fell"/>
                <a:sym typeface="IM Fell"/>
              </a:rPr>
              <a:t>By group 2 - SE1840</a:t>
            </a:r>
          </a:p>
          <a:p>
            <a:pPr algn="ctr">
              <a:lnSpc>
                <a:spcPts val="5545"/>
              </a:lnSpc>
            </a:pPr>
            <a:r>
              <a:rPr lang="en-US" sz="4699">
                <a:solidFill>
                  <a:srgbClr val="221F1B"/>
                </a:solidFill>
                <a:latin typeface="IM Fell"/>
                <a:ea typeface="IM Fell"/>
                <a:cs typeface="IM Fell"/>
                <a:sym typeface="IM Fell"/>
              </a:rPr>
              <a:t> Lecturer: HuongNTD13</a:t>
            </a:r>
          </a:p>
          <a:p>
            <a:pPr algn="ctr">
              <a:lnSpc>
                <a:spcPts val="5545"/>
              </a:lnSpc>
            </a:pPr>
          </a:p>
          <a:p>
            <a:pPr algn="ctr">
              <a:lnSpc>
                <a:spcPts val="5545"/>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23340" y="75029"/>
            <a:ext cx="16060371" cy="11264287"/>
          </a:xfrm>
          <a:custGeom>
            <a:avLst/>
            <a:gdLst/>
            <a:ahLst/>
            <a:cxnLst/>
            <a:rect r="r" b="b" t="t" l="l"/>
            <a:pathLst>
              <a:path h="11264287" w="16060371">
                <a:moveTo>
                  <a:pt x="0" y="0"/>
                </a:moveTo>
                <a:lnTo>
                  <a:pt x="16060370" y="0"/>
                </a:lnTo>
                <a:lnTo>
                  <a:pt x="16060370" y="11264288"/>
                </a:lnTo>
                <a:lnTo>
                  <a:pt x="0" y="11264288"/>
                </a:lnTo>
                <a:lnTo>
                  <a:pt x="0" y="0"/>
                </a:lnTo>
                <a:close/>
              </a:path>
            </a:pathLst>
          </a:custGeom>
          <a:blipFill>
            <a:blip r:embed="rId3"/>
            <a:stretch>
              <a:fillRect l="-4372" t="-2137" r="-4372" b="0"/>
            </a:stretch>
          </a:blipFill>
        </p:spPr>
      </p:sp>
      <p:sp>
        <p:nvSpPr>
          <p:cNvPr name="TextBox 4" id="4"/>
          <p:cNvSpPr txBox="true"/>
          <p:nvPr/>
        </p:nvSpPr>
        <p:spPr>
          <a:xfrm rot="0">
            <a:off x="1768805" y="476250"/>
            <a:ext cx="14750390" cy="1123950"/>
          </a:xfrm>
          <a:prstGeom prst="rect">
            <a:avLst/>
          </a:prstGeom>
        </p:spPr>
        <p:txBody>
          <a:bodyPr anchor="t" rtlCol="false" tIns="0" lIns="0" bIns="0" rIns="0">
            <a:spAutoFit/>
          </a:bodyPr>
          <a:lstStyle/>
          <a:p>
            <a:pPr algn="ctr">
              <a:lnSpc>
                <a:spcPts val="8850"/>
              </a:lnSpc>
            </a:pPr>
            <a:r>
              <a:rPr lang="en-US" sz="7500">
                <a:solidFill>
                  <a:srgbClr val="000000"/>
                </a:solidFill>
                <a:latin typeface="Kaushan Script"/>
                <a:ea typeface="Kaushan Script"/>
                <a:cs typeface="Kaushan Script"/>
                <a:sym typeface="Kaushan Script"/>
              </a:rPr>
              <a:t>3. Theoretical concepts and formulas</a:t>
            </a:r>
          </a:p>
        </p:txBody>
      </p:sp>
      <p:sp>
        <p:nvSpPr>
          <p:cNvPr name="Freeform 5" id="5"/>
          <p:cNvSpPr/>
          <p:nvPr/>
        </p:nvSpPr>
        <p:spPr>
          <a:xfrm flipH="false" flipV="false" rot="0">
            <a:off x="15682985" y="75029"/>
            <a:ext cx="3152630" cy="1907341"/>
          </a:xfrm>
          <a:custGeom>
            <a:avLst/>
            <a:gdLst/>
            <a:ahLst/>
            <a:cxnLst/>
            <a:rect r="r" b="b" t="t" l="l"/>
            <a:pathLst>
              <a:path h="1907341" w="3152630">
                <a:moveTo>
                  <a:pt x="0" y="0"/>
                </a:moveTo>
                <a:lnTo>
                  <a:pt x="3152630" y="0"/>
                </a:lnTo>
                <a:lnTo>
                  <a:pt x="3152630" y="1907342"/>
                </a:lnTo>
                <a:lnTo>
                  <a:pt x="0" y="1907342"/>
                </a:lnTo>
                <a:lnTo>
                  <a:pt x="0" y="0"/>
                </a:lnTo>
                <a:close/>
              </a:path>
            </a:pathLst>
          </a:custGeom>
          <a:blipFill>
            <a:blip r:embed="rId4"/>
            <a:stretch>
              <a:fillRect l="0" t="0" r="0" b="0"/>
            </a:stretch>
          </a:blipFill>
          <a:ln cap="sq">
            <a:noFill/>
            <a:prstDash val="solid"/>
            <a:miter/>
          </a:ln>
        </p:spPr>
      </p:sp>
      <p:sp>
        <p:nvSpPr>
          <p:cNvPr name="TextBox 6" id="6"/>
          <p:cNvSpPr txBox="true"/>
          <p:nvPr/>
        </p:nvSpPr>
        <p:spPr>
          <a:xfrm rot="0">
            <a:off x="4834381" y="1619250"/>
            <a:ext cx="14527559" cy="1786890"/>
          </a:xfrm>
          <a:prstGeom prst="rect">
            <a:avLst/>
          </a:prstGeom>
        </p:spPr>
        <p:txBody>
          <a:bodyPr anchor="t" rtlCol="false" tIns="0" lIns="0" bIns="0" rIns="0">
            <a:spAutoFit/>
          </a:bodyPr>
          <a:lstStyle/>
          <a:p>
            <a:pPr algn="l">
              <a:lnSpc>
                <a:spcPts val="7080"/>
              </a:lnSpc>
            </a:pPr>
            <a:r>
              <a:rPr lang="en-US" sz="6000">
                <a:solidFill>
                  <a:srgbClr val="FFFFFF"/>
                </a:solidFill>
                <a:latin typeface="Kaushan Script"/>
                <a:ea typeface="Kaushan Script"/>
                <a:cs typeface="Kaushan Script"/>
                <a:sym typeface="Kaushan Script"/>
              </a:rPr>
              <a:t>Univariate Logistic Regression</a:t>
            </a:r>
          </a:p>
          <a:p>
            <a:pPr algn="l">
              <a:lnSpc>
                <a:spcPts val="7080"/>
              </a:lnSpc>
              <a:spcBef>
                <a:spcPct val="0"/>
              </a:spcBef>
            </a:pPr>
          </a:p>
        </p:txBody>
      </p:sp>
      <p:sp>
        <p:nvSpPr>
          <p:cNvPr name="TextBox 7" id="7"/>
          <p:cNvSpPr txBox="true"/>
          <p:nvPr/>
        </p:nvSpPr>
        <p:spPr>
          <a:xfrm rot="0">
            <a:off x="1768805" y="2789505"/>
            <a:ext cx="14750390" cy="3345180"/>
          </a:xfrm>
          <a:prstGeom prst="rect">
            <a:avLst/>
          </a:prstGeom>
        </p:spPr>
        <p:txBody>
          <a:bodyPr anchor="t" rtlCol="false" tIns="0" lIns="0" bIns="0" rIns="0">
            <a:spAutoFit/>
          </a:bodyPr>
          <a:lstStyle/>
          <a:p>
            <a:pPr algn="just" marL="0" indent="0" lvl="0">
              <a:lnSpc>
                <a:spcPts val="5309"/>
              </a:lnSpc>
              <a:spcBef>
                <a:spcPct val="0"/>
              </a:spcBef>
            </a:pPr>
            <a:r>
              <a:rPr lang="en-US" sz="4500" strike="noStrike" u="none">
                <a:solidFill>
                  <a:srgbClr val="FFFFFF"/>
                </a:solidFill>
                <a:latin typeface="Hammersmith One"/>
                <a:ea typeface="Hammersmith One"/>
                <a:cs typeface="Hammersmith One"/>
                <a:sym typeface="Hammersmith One"/>
              </a:rPr>
              <a:t>Purpose:</a:t>
            </a:r>
            <a:r>
              <a:rPr lang="en-US" sz="4500" strike="noStrike" u="none">
                <a:solidFill>
                  <a:srgbClr val="221F1B"/>
                </a:solidFill>
                <a:latin typeface="Hammersmith One"/>
                <a:ea typeface="Hammersmith One"/>
                <a:cs typeface="Hammersmith One"/>
                <a:sym typeface="Hammersmith One"/>
              </a:rPr>
              <a:t> </a:t>
            </a:r>
            <a:r>
              <a:rPr lang="en-US" sz="4500" strike="noStrike" u="none">
                <a:solidFill>
                  <a:srgbClr val="000000"/>
                </a:solidFill>
                <a:latin typeface="Hammersmith One"/>
                <a:ea typeface="Hammersmith One"/>
                <a:cs typeface="Hammersmith One"/>
                <a:sym typeface="Hammersmith One"/>
              </a:rPr>
              <a:t>To identify statistically significant variables (with </a:t>
            </a:r>
            <a:r>
              <a:rPr lang="en-US" sz="4500" strike="noStrike" u="none">
                <a:solidFill>
                  <a:srgbClr val="FFFFFF"/>
                </a:solidFill>
                <a:latin typeface="Hammersmith One"/>
                <a:ea typeface="Hammersmith One"/>
                <a:cs typeface="Hammersmith One"/>
                <a:sym typeface="Hammersmith One"/>
              </a:rPr>
              <a:t>p-value &lt; 0.05</a:t>
            </a:r>
            <a:r>
              <a:rPr lang="en-US" sz="4500" strike="noStrike" u="none">
                <a:solidFill>
                  <a:srgbClr val="000000"/>
                </a:solidFill>
                <a:latin typeface="Hammersmith One"/>
                <a:ea typeface="Hammersmith One"/>
                <a:cs typeface="Hammersmith One"/>
                <a:sym typeface="Hammersmith One"/>
              </a:rPr>
              <a:t>) that influence the target variable (Heart Attack Risk).</a:t>
            </a:r>
          </a:p>
          <a:p>
            <a:pPr algn="just" marL="0" indent="0" lvl="0">
              <a:lnSpc>
                <a:spcPts val="5309"/>
              </a:lnSpc>
              <a:spcBef>
                <a:spcPct val="0"/>
              </a:spcBef>
            </a:pPr>
          </a:p>
          <a:p>
            <a:pPr algn="just" marL="0" indent="0" lvl="0">
              <a:lnSpc>
                <a:spcPts val="5309"/>
              </a:lnSpc>
              <a:spcBef>
                <a:spcPct val="0"/>
              </a:spcBef>
            </a:pPr>
            <a:r>
              <a:rPr lang="en-US" sz="4500" strike="noStrike" u="none">
                <a:solidFill>
                  <a:srgbClr val="FFFFFF"/>
                </a:solidFill>
                <a:latin typeface="Hammersmith One"/>
                <a:ea typeface="Hammersmith One"/>
                <a:cs typeface="Hammersmith One"/>
                <a:sym typeface="Hammersmith One"/>
              </a:rPr>
              <a:t>Formula: </a:t>
            </a:r>
          </a:p>
        </p:txBody>
      </p:sp>
      <p:sp>
        <p:nvSpPr>
          <p:cNvPr name="Freeform 8" id="8"/>
          <p:cNvSpPr/>
          <p:nvPr/>
        </p:nvSpPr>
        <p:spPr>
          <a:xfrm flipH="false" flipV="false" rot="0">
            <a:off x="5493252" y="4953541"/>
            <a:ext cx="8831171" cy="2362289"/>
          </a:xfrm>
          <a:custGeom>
            <a:avLst/>
            <a:gdLst/>
            <a:ahLst/>
            <a:cxnLst/>
            <a:rect r="r" b="b" t="t" l="l"/>
            <a:pathLst>
              <a:path h="2362289" w="8831171">
                <a:moveTo>
                  <a:pt x="0" y="0"/>
                </a:moveTo>
                <a:lnTo>
                  <a:pt x="8831171" y="0"/>
                </a:lnTo>
                <a:lnTo>
                  <a:pt x="8831171" y="2362289"/>
                </a:lnTo>
                <a:lnTo>
                  <a:pt x="0" y="2362289"/>
                </a:lnTo>
                <a:lnTo>
                  <a:pt x="0" y="0"/>
                </a:lnTo>
                <a:close/>
              </a:path>
            </a:pathLst>
          </a:custGeom>
          <a:blipFill>
            <a:blip r:embed="rId5"/>
            <a:stretch>
              <a:fillRect l="0" t="0" r="0" b="-11613"/>
            </a:stretch>
          </a:blipFill>
        </p:spPr>
      </p:sp>
      <p:sp>
        <p:nvSpPr>
          <p:cNvPr name="TextBox 9" id="9"/>
          <p:cNvSpPr txBox="true"/>
          <p:nvPr/>
        </p:nvSpPr>
        <p:spPr>
          <a:xfrm rot="0">
            <a:off x="1768805" y="6951345"/>
            <a:ext cx="13297972" cy="3192272"/>
          </a:xfrm>
          <a:prstGeom prst="rect">
            <a:avLst/>
          </a:prstGeom>
        </p:spPr>
        <p:txBody>
          <a:bodyPr anchor="t" rtlCol="false" tIns="0" lIns="0" bIns="0" rIns="0">
            <a:spAutoFit/>
          </a:bodyPr>
          <a:lstStyle/>
          <a:p>
            <a:pPr algn="just">
              <a:lnSpc>
                <a:spcPts val="5074"/>
              </a:lnSpc>
            </a:pPr>
            <a:r>
              <a:rPr lang="en-US" sz="4300" strike="noStrike" u="none">
                <a:solidFill>
                  <a:srgbClr val="FFFFFF"/>
                </a:solidFill>
                <a:latin typeface="Hammersmith One"/>
                <a:ea typeface="Hammersmith One"/>
                <a:cs typeface="Hammersmith One"/>
                <a:sym typeface="Hammersmith One"/>
              </a:rPr>
              <a:t>Where:</a:t>
            </a:r>
          </a:p>
          <a:p>
            <a:pPr algn="just" marL="928371" indent="-464186" lvl="1">
              <a:lnSpc>
                <a:spcPts val="5074"/>
              </a:lnSpc>
              <a:buFont typeface="Arial"/>
              <a:buChar char="•"/>
            </a:pPr>
            <a:r>
              <a:rPr lang="en-US" sz="4300" strike="noStrike" u="none">
                <a:solidFill>
                  <a:srgbClr val="000000"/>
                </a:solidFill>
                <a:latin typeface="Hammersmith One"/>
                <a:ea typeface="Hammersmith One"/>
                <a:cs typeface="Hammersmith One"/>
                <a:sym typeface="Hammersmith One"/>
              </a:rPr>
              <a:t>P(Y=1) is the probability of the outcome being 1.</a:t>
            </a:r>
          </a:p>
          <a:p>
            <a:pPr algn="just" marL="928371" indent="-464186" lvl="1">
              <a:lnSpc>
                <a:spcPts val="5074"/>
              </a:lnSpc>
              <a:buFont typeface="Arial"/>
              <a:buChar char="•"/>
            </a:pPr>
            <a:r>
              <a:rPr lang="en-US" sz="4300" strike="noStrike" u="none">
                <a:solidFill>
                  <a:srgbClr val="000000"/>
                </a:solidFill>
                <a:latin typeface="Hammersmith One"/>
                <a:ea typeface="Hammersmith One"/>
                <a:cs typeface="Hammersmith One"/>
                <a:sym typeface="Hammersmith One"/>
              </a:rPr>
              <a:t>e is Euler’s number (~2.718).</a:t>
            </a:r>
          </a:p>
          <a:p>
            <a:pPr algn="just" marL="928371" indent="-464186" lvl="1">
              <a:lnSpc>
                <a:spcPts val="5074"/>
              </a:lnSpc>
              <a:buFont typeface="Arial"/>
              <a:buChar char="•"/>
            </a:pPr>
            <a:r>
              <a:rPr lang="en-US" sz="4300" strike="noStrike" u="none">
                <a:solidFill>
                  <a:srgbClr val="000000"/>
                </a:solidFill>
                <a:latin typeface="Hammersmith One"/>
                <a:ea typeface="Hammersmith One"/>
                <a:cs typeface="Hammersmith One"/>
                <a:sym typeface="Hammersmith One"/>
              </a:rPr>
              <a:t>β0​: Intercept.</a:t>
            </a:r>
          </a:p>
          <a:p>
            <a:pPr algn="just" marL="928371" indent="-464186" lvl="1">
              <a:lnSpc>
                <a:spcPts val="5074"/>
              </a:lnSpc>
              <a:buFont typeface="Arial"/>
              <a:buChar char="•"/>
            </a:pPr>
            <a:r>
              <a:rPr lang="en-US" sz="4300" strike="noStrike" u="none">
                <a:solidFill>
                  <a:srgbClr val="000000"/>
                </a:solidFill>
                <a:latin typeface="Hammersmith One"/>
                <a:ea typeface="Hammersmith One"/>
                <a:cs typeface="Hammersmith One"/>
                <a:sym typeface="Hammersmith One"/>
              </a:rPr>
              <a:t>β1​: Coefficient of the independent variable X.</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75029"/>
            <a:ext cx="16060371" cy="11264287"/>
          </a:xfrm>
          <a:custGeom>
            <a:avLst/>
            <a:gdLst/>
            <a:ahLst/>
            <a:cxnLst/>
            <a:rect r="r" b="b" t="t" l="l"/>
            <a:pathLst>
              <a:path h="11264287" w="16060371">
                <a:moveTo>
                  <a:pt x="0" y="0"/>
                </a:moveTo>
                <a:lnTo>
                  <a:pt x="16060370" y="0"/>
                </a:lnTo>
                <a:lnTo>
                  <a:pt x="16060370" y="11264288"/>
                </a:lnTo>
                <a:lnTo>
                  <a:pt x="0" y="11264288"/>
                </a:lnTo>
                <a:lnTo>
                  <a:pt x="0" y="0"/>
                </a:lnTo>
                <a:close/>
              </a:path>
            </a:pathLst>
          </a:custGeom>
          <a:blipFill>
            <a:blip r:embed="rId3"/>
            <a:stretch>
              <a:fillRect l="-4372" t="-2137" r="-4372" b="0"/>
            </a:stretch>
          </a:blipFill>
        </p:spPr>
      </p:sp>
      <p:sp>
        <p:nvSpPr>
          <p:cNvPr name="TextBox 4" id="4"/>
          <p:cNvSpPr txBox="true"/>
          <p:nvPr/>
        </p:nvSpPr>
        <p:spPr>
          <a:xfrm rot="0">
            <a:off x="1768805" y="476250"/>
            <a:ext cx="14750390" cy="1123950"/>
          </a:xfrm>
          <a:prstGeom prst="rect">
            <a:avLst/>
          </a:prstGeom>
        </p:spPr>
        <p:txBody>
          <a:bodyPr anchor="t" rtlCol="false" tIns="0" lIns="0" bIns="0" rIns="0">
            <a:spAutoFit/>
          </a:bodyPr>
          <a:lstStyle/>
          <a:p>
            <a:pPr algn="ctr">
              <a:lnSpc>
                <a:spcPts val="8850"/>
              </a:lnSpc>
            </a:pPr>
            <a:r>
              <a:rPr lang="en-US" sz="7500">
                <a:solidFill>
                  <a:srgbClr val="000000"/>
                </a:solidFill>
                <a:latin typeface="Kaushan Script"/>
                <a:ea typeface="Kaushan Script"/>
                <a:cs typeface="Kaushan Script"/>
                <a:sym typeface="Kaushan Script"/>
              </a:rPr>
              <a:t>3. Theoretical concepts and formulas</a:t>
            </a:r>
          </a:p>
        </p:txBody>
      </p:sp>
      <p:sp>
        <p:nvSpPr>
          <p:cNvPr name="Freeform 5" id="5"/>
          <p:cNvSpPr/>
          <p:nvPr/>
        </p:nvSpPr>
        <p:spPr>
          <a:xfrm flipH="false" flipV="false" rot="0">
            <a:off x="15682985" y="75029"/>
            <a:ext cx="3152630" cy="1907341"/>
          </a:xfrm>
          <a:custGeom>
            <a:avLst/>
            <a:gdLst/>
            <a:ahLst/>
            <a:cxnLst/>
            <a:rect r="r" b="b" t="t" l="l"/>
            <a:pathLst>
              <a:path h="1907341" w="3152630">
                <a:moveTo>
                  <a:pt x="0" y="0"/>
                </a:moveTo>
                <a:lnTo>
                  <a:pt x="3152630" y="0"/>
                </a:lnTo>
                <a:lnTo>
                  <a:pt x="3152630" y="1907342"/>
                </a:lnTo>
                <a:lnTo>
                  <a:pt x="0" y="1907342"/>
                </a:lnTo>
                <a:lnTo>
                  <a:pt x="0" y="0"/>
                </a:lnTo>
                <a:close/>
              </a:path>
            </a:pathLst>
          </a:custGeom>
          <a:blipFill>
            <a:blip r:embed="rId4"/>
            <a:stretch>
              <a:fillRect l="0" t="0" r="0" b="0"/>
            </a:stretch>
          </a:blipFill>
          <a:ln cap="sq">
            <a:noFill/>
            <a:prstDash val="solid"/>
            <a:miter/>
          </a:ln>
        </p:spPr>
      </p:sp>
      <p:sp>
        <p:nvSpPr>
          <p:cNvPr name="Freeform 6" id="6"/>
          <p:cNvSpPr/>
          <p:nvPr/>
        </p:nvSpPr>
        <p:spPr>
          <a:xfrm flipH="false" flipV="false" rot="0">
            <a:off x="5247792" y="4606764"/>
            <a:ext cx="9821997" cy="2056329"/>
          </a:xfrm>
          <a:custGeom>
            <a:avLst/>
            <a:gdLst/>
            <a:ahLst/>
            <a:cxnLst/>
            <a:rect r="r" b="b" t="t" l="l"/>
            <a:pathLst>
              <a:path h="2056329" w="9821997">
                <a:moveTo>
                  <a:pt x="0" y="0"/>
                </a:moveTo>
                <a:lnTo>
                  <a:pt x="9821996" y="0"/>
                </a:lnTo>
                <a:lnTo>
                  <a:pt x="9821996" y="2056329"/>
                </a:lnTo>
                <a:lnTo>
                  <a:pt x="0" y="2056329"/>
                </a:lnTo>
                <a:lnTo>
                  <a:pt x="0" y="0"/>
                </a:lnTo>
                <a:close/>
              </a:path>
            </a:pathLst>
          </a:custGeom>
          <a:blipFill>
            <a:blip r:embed="rId5"/>
            <a:stretch>
              <a:fillRect l="0" t="0" r="0" b="0"/>
            </a:stretch>
          </a:blipFill>
        </p:spPr>
      </p:sp>
      <p:sp>
        <p:nvSpPr>
          <p:cNvPr name="TextBox 7" id="7"/>
          <p:cNvSpPr txBox="true"/>
          <p:nvPr/>
        </p:nvSpPr>
        <p:spPr>
          <a:xfrm rot="0">
            <a:off x="4642990" y="1619250"/>
            <a:ext cx="14527559" cy="1786890"/>
          </a:xfrm>
          <a:prstGeom prst="rect">
            <a:avLst/>
          </a:prstGeom>
        </p:spPr>
        <p:txBody>
          <a:bodyPr anchor="t" rtlCol="false" tIns="0" lIns="0" bIns="0" rIns="0">
            <a:spAutoFit/>
          </a:bodyPr>
          <a:lstStyle/>
          <a:p>
            <a:pPr algn="l">
              <a:lnSpc>
                <a:spcPts val="7080"/>
              </a:lnSpc>
            </a:pPr>
            <a:r>
              <a:rPr lang="en-US" sz="6000">
                <a:solidFill>
                  <a:srgbClr val="FFFFFF"/>
                </a:solidFill>
                <a:latin typeface="Kaushan Script"/>
                <a:ea typeface="Kaushan Script"/>
                <a:cs typeface="Kaushan Script"/>
                <a:sym typeface="Kaushan Script"/>
              </a:rPr>
              <a:t>Multivariate Logistic Regression</a:t>
            </a:r>
          </a:p>
          <a:p>
            <a:pPr algn="l">
              <a:lnSpc>
                <a:spcPts val="7080"/>
              </a:lnSpc>
              <a:spcBef>
                <a:spcPct val="0"/>
              </a:spcBef>
            </a:pPr>
          </a:p>
        </p:txBody>
      </p:sp>
      <p:sp>
        <p:nvSpPr>
          <p:cNvPr name="TextBox 8" id="8"/>
          <p:cNvSpPr txBox="true"/>
          <p:nvPr/>
        </p:nvSpPr>
        <p:spPr>
          <a:xfrm rot="0">
            <a:off x="1768805" y="2956498"/>
            <a:ext cx="14750390" cy="2678430"/>
          </a:xfrm>
          <a:prstGeom prst="rect">
            <a:avLst/>
          </a:prstGeom>
        </p:spPr>
        <p:txBody>
          <a:bodyPr anchor="t" rtlCol="false" tIns="0" lIns="0" bIns="0" rIns="0">
            <a:spAutoFit/>
          </a:bodyPr>
          <a:lstStyle/>
          <a:p>
            <a:pPr algn="just" marL="0" indent="0" lvl="0">
              <a:lnSpc>
                <a:spcPts val="5309"/>
              </a:lnSpc>
              <a:spcBef>
                <a:spcPct val="0"/>
              </a:spcBef>
            </a:pPr>
            <a:r>
              <a:rPr lang="en-US" sz="4500" strike="noStrike" u="none">
                <a:solidFill>
                  <a:srgbClr val="FFFFFF"/>
                </a:solidFill>
                <a:latin typeface="Hammersmith One"/>
                <a:ea typeface="Hammersmith One"/>
                <a:cs typeface="Hammersmith One"/>
                <a:sym typeface="Hammersmith One"/>
              </a:rPr>
              <a:t>Purpose:</a:t>
            </a:r>
            <a:r>
              <a:rPr lang="en-US" sz="4500" strike="noStrike" u="none">
                <a:solidFill>
                  <a:srgbClr val="221F1B"/>
                </a:solidFill>
                <a:latin typeface="Hammersmith One"/>
                <a:ea typeface="Hammersmith One"/>
                <a:cs typeface="Hammersmith One"/>
                <a:sym typeface="Hammersmith One"/>
              </a:rPr>
              <a:t> </a:t>
            </a:r>
            <a:r>
              <a:rPr lang="en-US" sz="4500" strike="noStrike" u="none">
                <a:solidFill>
                  <a:srgbClr val="000000"/>
                </a:solidFill>
                <a:latin typeface="Hammersmith One"/>
                <a:ea typeface="Hammersmith One"/>
                <a:cs typeface="Hammersmith One"/>
                <a:sym typeface="Hammersmith One"/>
              </a:rPr>
              <a:t>To model the relationship between multiple independent variables and the target variable.</a:t>
            </a:r>
          </a:p>
          <a:p>
            <a:pPr algn="just" marL="0" indent="0" lvl="0">
              <a:lnSpc>
                <a:spcPts val="5309"/>
              </a:lnSpc>
              <a:spcBef>
                <a:spcPct val="0"/>
              </a:spcBef>
            </a:pPr>
          </a:p>
          <a:p>
            <a:pPr algn="just" marL="0" indent="0" lvl="0">
              <a:lnSpc>
                <a:spcPts val="5309"/>
              </a:lnSpc>
              <a:spcBef>
                <a:spcPct val="0"/>
              </a:spcBef>
            </a:pPr>
            <a:r>
              <a:rPr lang="en-US" sz="4500" strike="noStrike" u="none">
                <a:solidFill>
                  <a:srgbClr val="FFFFFF"/>
                </a:solidFill>
                <a:latin typeface="Hammersmith One"/>
                <a:ea typeface="Hammersmith One"/>
                <a:cs typeface="Hammersmith One"/>
                <a:sym typeface="Hammersmith One"/>
              </a:rPr>
              <a:t>Formula: </a:t>
            </a:r>
          </a:p>
        </p:txBody>
      </p:sp>
      <p:sp>
        <p:nvSpPr>
          <p:cNvPr name="TextBox 9" id="9"/>
          <p:cNvSpPr txBox="true"/>
          <p:nvPr/>
        </p:nvSpPr>
        <p:spPr>
          <a:xfrm rot="0">
            <a:off x="1768805" y="6258617"/>
            <a:ext cx="14750390" cy="4468622"/>
          </a:xfrm>
          <a:prstGeom prst="rect">
            <a:avLst/>
          </a:prstGeom>
        </p:spPr>
        <p:txBody>
          <a:bodyPr anchor="t" rtlCol="false" tIns="0" lIns="0" bIns="0" rIns="0">
            <a:spAutoFit/>
          </a:bodyPr>
          <a:lstStyle/>
          <a:p>
            <a:pPr algn="just">
              <a:lnSpc>
                <a:spcPts val="5074"/>
              </a:lnSpc>
            </a:pPr>
            <a:r>
              <a:rPr lang="en-US" sz="4300">
                <a:solidFill>
                  <a:srgbClr val="FFFFFF"/>
                </a:solidFill>
                <a:latin typeface="Hammersmith One"/>
                <a:ea typeface="Hammersmith One"/>
                <a:cs typeface="Hammersmith One"/>
                <a:sym typeface="Hammersmith One"/>
              </a:rPr>
              <a:t>Where:</a:t>
            </a:r>
          </a:p>
          <a:p>
            <a:pPr algn="just" marL="928371" indent="-464186" lvl="1">
              <a:lnSpc>
                <a:spcPts val="5074"/>
              </a:lnSpc>
              <a:spcBef>
                <a:spcPct val="0"/>
              </a:spcBef>
              <a:buFont typeface="Arial"/>
              <a:buChar char="•"/>
            </a:pPr>
            <a:r>
              <a:rPr lang="en-US" sz="4300" strike="noStrike" u="none">
                <a:solidFill>
                  <a:srgbClr val="000000"/>
                </a:solidFill>
                <a:latin typeface="Hammersmith One"/>
                <a:ea typeface="Hammersmith One"/>
                <a:cs typeface="Hammersmith One"/>
                <a:sym typeface="Hammersmith One"/>
              </a:rPr>
              <a:t>P(Y=1) is the probability of the outcome being 1.</a:t>
            </a:r>
          </a:p>
          <a:p>
            <a:pPr algn="just" marL="928371" indent="-464186" lvl="1">
              <a:lnSpc>
                <a:spcPts val="5074"/>
              </a:lnSpc>
              <a:spcBef>
                <a:spcPct val="0"/>
              </a:spcBef>
              <a:buFont typeface="Arial"/>
              <a:buChar char="•"/>
            </a:pPr>
            <a:r>
              <a:rPr lang="en-US" sz="4300" strike="noStrike" u="none">
                <a:solidFill>
                  <a:srgbClr val="000000"/>
                </a:solidFill>
                <a:latin typeface="Hammersmith One"/>
                <a:ea typeface="Hammersmith One"/>
                <a:cs typeface="Hammersmith One"/>
                <a:sym typeface="Hammersmith One"/>
              </a:rPr>
              <a:t>e is Euler’s</a:t>
            </a:r>
            <a:r>
              <a:rPr lang="en-US" sz="4300" strike="noStrike" u="none">
                <a:solidFill>
                  <a:srgbClr val="000000"/>
                </a:solidFill>
                <a:latin typeface="Hammersmith One"/>
                <a:ea typeface="Hammersmith One"/>
                <a:cs typeface="Hammersmith One"/>
                <a:sym typeface="Hammersmith One"/>
              </a:rPr>
              <a:t> </a:t>
            </a:r>
            <a:r>
              <a:rPr lang="en-US" sz="4300" strike="noStrike" u="none">
                <a:solidFill>
                  <a:srgbClr val="000000"/>
                </a:solidFill>
                <a:latin typeface="Hammersmith One"/>
                <a:ea typeface="Hammersmith One"/>
                <a:cs typeface="Hammersmith One"/>
                <a:sym typeface="Hammersmith One"/>
              </a:rPr>
              <a:t>numb</a:t>
            </a:r>
            <a:r>
              <a:rPr lang="en-US" sz="4300" strike="noStrike" u="none">
                <a:solidFill>
                  <a:srgbClr val="000000"/>
                </a:solidFill>
                <a:latin typeface="Hammersmith One"/>
                <a:ea typeface="Hammersmith One"/>
                <a:cs typeface="Hammersmith One"/>
                <a:sym typeface="Hammersmith One"/>
              </a:rPr>
              <a:t>er </a:t>
            </a:r>
            <a:r>
              <a:rPr lang="en-US" sz="4300" strike="noStrike" u="none">
                <a:solidFill>
                  <a:srgbClr val="000000"/>
                </a:solidFill>
                <a:latin typeface="Hammersmith One"/>
                <a:ea typeface="Hammersmith One"/>
                <a:cs typeface="Hammersmith One"/>
                <a:sym typeface="Hammersmith One"/>
              </a:rPr>
              <a:t>(~2.718)</a:t>
            </a:r>
            <a:r>
              <a:rPr lang="en-US" sz="4300" strike="noStrike" u="none">
                <a:solidFill>
                  <a:srgbClr val="000000"/>
                </a:solidFill>
                <a:latin typeface="Hammersmith One"/>
                <a:ea typeface="Hammersmith One"/>
                <a:cs typeface="Hammersmith One"/>
                <a:sym typeface="Hammersmith One"/>
              </a:rPr>
              <a:t>.</a:t>
            </a:r>
          </a:p>
          <a:p>
            <a:pPr algn="just" marL="928371" indent="-464186" lvl="1">
              <a:lnSpc>
                <a:spcPts val="5074"/>
              </a:lnSpc>
              <a:spcBef>
                <a:spcPct val="0"/>
              </a:spcBef>
              <a:buFont typeface="Arial"/>
              <a:buChar char="•"/>
            </a:pPr>
            <a:r>
              <a:rPr lang="en-US" sz="4300" strike="noStrike" u="none">
                <a:solidFill>
                  <a:srgbClr val="000000"/>
                </a:solidFill>
                <a:latin typeface="Hammersmith One"/>
                <a:ea typeface="Hammersmith One"/>
                <a:cs typeface="Hammersmith One"/>
                <a:sym typeface="Hammersmith One"/>
              </a:rPr>
              <a:t>β0 </a:t>
            </a:r>
            <a:r>
              <a:rPr lang="en-US" sz="4300" strike="noStrike" u="none">
                <a:solidFill>
                  <a:srgbClr val="000000"/>
                </a:solidFill>
                <a:latin typeface="Hammersmith One"/>
                <a:ea typeface="Hammersmith One"/>
                <a:cs typeface="Hammersmith One"/>
                <a:sym typeface="Hammersmith One"/>
              </a:rPr>
              <a:t>is the </a:t>
            </a:r>
            <a:r>
              <a:rPr lang="en-US" sz="4300" strike="noStrike" u="none">
                <a:solidFill>
                  <a:srgbClr val="000000"/>
                </a:solidFill>
                <a:latin typeface="Hammersmith One"/>
                <a:ea typeface="Hammersmith One"/>
                <a:cs typeface="Hammersmith One"/>
                <a:sym typeface="Hammersmith One"/>
              </a:rPr>
              <a:t>intercept</a:t>
            </a:r>
            <a:r>
              <a:rPr lang="en-US" sz="4300" strike="noStrike" u="none">
                <a:solidFill>
                  <a:srgbClr val="000000"/>
                </a:solidFill>
                <a:latin typeface="Hammersmith One"/>
                <a:ea typeface="Hammersmith One"/>
                <a:cs typeface="Hammersmith One"/>
                <a:sym typeface="Hammersmith One"/>
              </a:rPr>
              <a:t>.</a:t>
            </a:r>
          </a:p>
          <a:p>
            <a:pPr algn="just" marL="928371" indent="-464186" lvl="1">
              <a:lnSpc>
                <a:spcPts val="5074"/>
              </a:lnSpc>
              <a:spcBef>
                <a:spcPct val="0"/>
              </a:spcBef>
              <a:buFont typeface="Arial"/>
              <a:buChar char="•"/>
            </a:pPr>
            <a:r>
              <a:rPr lang="en-US" sz="4300" strike="noStrike" u="none">
                <a:solidFill>
                  <a:srgbClr val="000000"/>
                </a:solidFill>
                <a:latin typeface="Hammersmith One"/>
                <a:ea typeface="Hammersmith One"/>
                <a:cs typeface="Hammersmith One"/>
                <a:sym typeface="Hammersmith One"/>
              </a:rPr>
              <a:t>β1,β2,...,βn are the regression </a:t>
            </a:r>
            <a:r>
              <a:rPr lang="en-US" sz="4300" strike="noStrike" u="none">
                <a:solidFill>
                  <a:srgbClr val="000000"/>
                </a:solidFill>
                <a:latin typeface="Hammersmith One"/>
                <a:ea typeface="Hammersmith One"/>
                <a:cs typeface="Hammersmith One"/>
                <a:sym typeface="Hammersmith One"/>
              </a:rPr>
              <a:t>coefficients for the independent variables</a:t>
            </a:r>
            <a:r>
              <a:rPr lang="en-US" sz="4300" strike="noStrike" u="none">
                <a:solidFill>
                  <a:srgbClr val="000000"/>
                </a:solidFill>
                <a:latin typeface="Hammersmith One"/>
                <a:ea typeface="Hammersmith One"/>
                <a:cs typeface="Hammersmith One"/>
                <a:sym typeface="Hammersmith One"/>
              </a:rPr>
              <a:t> X1,X2,</a:t>
            </a:r>
            <a:r>
              <a:rPr lang="en-US" sz="4300" strike="noStrike" u="none">
                <a:solidFill>
                  <a:srgbClr val="000000"/>
                </a:solidFill>
                <a:latin typeface="Hammersmith One"/>
                <a:ea typeface="Hammersmith One"/>
                <a:cs typeface="Hammersmith One"/>
                <a:sym typeface="Hammersmith One"/>
              </a:rPr>
              <a:t>.</a:t>
            </a:r>
            <a:r>
              <a:rPr lang="en-US" sz="4300" strike="noStrike" u="none">
                <a:solidFill>
                  <a:srgbClr val="000000"/>
                </a:solidFill>
                <a:latin typeface="Hammersmith One"/>
                <a:ea typeface="Hammersmith One"/>
                <a:cs typeface="Hammersmith One"/>
                <a:sym typeface="Hammersmith One"/>
              </a:rPr>
              <a:t>..,Xn</a:t>
            </a:r>
          </a:p>
          <a:p>
            <a:pPr algn="just" marL="0" indent="0" lvl="0">
              <a:lnSpc>
                <a:spcPts val="507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75029"/>
            <a:ext cx="16060371" cy="11264287"/>
          </a:xfrm>
          <a:custGeom>
            <a:avLst/>
            <a:gdLst/>
            <a:ahLst/>
            <a:cxnLst/>
            <a:rect r="r" b="b" t="t" l="l"/>
            <a:pathLst>
              <a:path h="11264287" w="16060371">
                <a:moveTo>
                  <a:pt x="0" y="0"/>
                </a:moveTo>
                <a:lnTo>
                  <a:pt x="16060370" y="0"/>
                </a:lnTo>
                <a:lnTo>
                  <a:pt x="16060370" y="11264288"/>
                </a:lnTo>
                <a:lnTo>
                  <a:pt x="0" y="11264288"/>
                </a:lnTo>
                <a:lnTo>
                  <a:pt x="0" y="0"/>
                </a:lnTo>
                <a:close/>
              </a:path>
            </a:pathLst>
          </a:custGeom>
          <a:blipFill>
            <a:blip r:embed="rId3"/>
            <a:stretch>
              <a:fillRect l="-4372" t="-2137" r="-4372" b="0"/>
            </a:stretch>
          </a:blipFill>
        </p:spPr>
      </p:sp>
      <p:sp>
        <p:nvSpPr>
          <p:cNvPr name="TextBox 4" id="4"/>
          <p:cNvSpPr txBox="true"/>
          <p:nvPr/>
        </p:nvSpPr>
        <p:spPr>
          <a:xfrm rot="0">
            <a:off x="1768805" y="476250"/>
            <a:ext cx="14750390" cy="1123950"/>
          </a:xfrm>
          <a:prstGeom prst="rect">
            <a:avLst/>
          </a:prstGeom>
        </p:spPr>
        <p:txBody>
          <a:bodyPr anchor="t" rtlCol="false" tIns="0" lIns="0" bIns="0" rIns="0">
            <a:spAutoFit/>
          </a:bodyPr>
          <a:lstStyle/>
          <a:p>
            <a:pPr algn="ctr">
              <a:lnSpc>
                <a:spcPts val="8850"/>
              </a:lnSpc>
            </a:pPr>
            <a:r>
              <a:rPr lang="en-US" sz="7500">
                <a:solidFill>
                  <a:srgbClr val="000000"/>
                </a:solidFill>
                <a:latin typeface="Kaushan Script"/>
                <a:ea typeface="Kaushan Script"/>
                <a:cs typeface="Kaushan Script"/>
                <a:sym typeface="Kaushan Script"/>
              </a:rPr>
              <a:t>3. Theoretical concepts and formulas</a:t>
            </a:r>
          </a:p>
        </p:txBody>
      </p:sp>
      <p:sp>
        <p:nvSpPr>
          <p:cNvPr name="Freeform 5" id="5"/>
          <p:cNvSpPr/>
          <p:nvPr/>
        </p:nvSpPr>
        <p:spPr>
          <a:xfrm flipH="false" flipV="false" rot="0">
            <a:off x="15682985" y="75029"/>
            <a:ext cx="3152630" cy="1907341"/>
          </a:xfrm>
          <a:custGeom>
            <a:avLst/>
            <a:gdLst/>
            <a:ahLst/>
            <a:cxnLst/>
            <a:rect r="r" b="b" t="t" l="l"/>
            <a:pathLst>
              <a:path h="1907341" w="3152630">
                <a:moveTo>
                  <a:pt x="0" y="0"/>
                </a:moveTo>
                <a:lnTo>
                  <a:pt x="3152630" y="0"/>
                </a:lnTo>
                <a:lnTo>
                  <a:pt x="3152630" y="1907342"/>
                </a:lnTo>
                <a:lnTo>
                  <a:pt x="0" y="1907342"/>
                </a:lnTo>
                <a:lnTo>
                  <a:pt x="0" y="0"/>
                </a:lnTo>
                <a:close/>
              </a:path>
            </a:pathLst>
          </a:custGeom>
          <a:blipFill>
            <a:blip r:embed="rId4"/>
            <a:stretch>
              <a:fillRect l="0" t="0" r="0" b="0"/>
            </a:stretch>
          </a:blipFill>
          <a:ln cap="sq">
            <a:noFill/>
            <a:prstDash val="solid"/>
            <a:miter/>
          </a:ln>
        </p:spPr>
      </p:sp>
      <p:sp>
        <p:nvSpPr>
          <p:cNvPr name="Freeform 6" id="6"/>
          <p:cNvSpPr/>
          <p:nvPr/>
        </p:nvSpPr>
        <p:spPr>
          <a:xfrm flipH="false" flipV="false" rot="0">
            <a:off x="5247792" y="4606764"/>
            <a:ext cx="9821997" cy="2056329"/>
          </a:xfrm>
          <a:custGeom>
            <a:avLst/>
            <a:gdLst/>
            <a:ahLst/>
            <a:cxnLst/>
            <a:rect r="r" b="b" t="t" l="l"/>
            <a:pathLst>
              <a:path h="2056329" w="9821997">
                <a:moveTo>
                  <a:pt x="0" y="0"/>
                </a:moveTo>
                <a:lnTo>
                  <a:pt x="9821996" y="0"/>
                </a:lnTo>
                <a:lnTo>
                  <a:pt x="9821996" y="2056329"/>
                </a:lnTo>
                <a:lnTo>
                  <a:pt x="0" y="2056329"/>
                </a:lnTo>
                <a:lnTo>
                  <a:pt x="0" y="0"/>
                </a:lnTo>
                <a:close/>
              </a:path>
            </a:pathLst>
          </a:custGeom>
          <a:blipFill>
            <a:blip r:embed="rId5"/>
            <a:stretch>
              <a:fillRect l="0" t="0" r="0" b="0"/>
            </a:stretch>
          </a:blipFill>
        </p:spPr>
      </p:sp>
      <p:sp>
        <p:nvSpPr>
          <p:cNvPr name="TextBox 7" id="7"/>
          <p:cNvSpPr txBox="true"/>
          <p:nvPr/>
        </p:nvSpPr>
        <p:spPr>
          <a:xfrm rot="0">
            <a:off x="4642990" y="1619250"/>
            <a:ext cx="14527559" cy="1786890"/>
          </a:xfrm>
          <a:prstGeom prst="rect">
            <a:avLst/>
          </a:prstGeom>
        </p:spPr>
        <p:txBody>
          <a:bodyPr anchor="t" rtlCol="false" tIns="0" lIns="0" bIns="0" rIns="0">
            <a:spAutoFit/>
          </a:bodyPr>
          <a:lstStyle/>
          <a:p>
            <a:pPr algn="l">
              <a:lnSpc>
                <a:spcPts val="7080"/>
              </a:lnSpc>
            </a:pPr>
            <a:r>
              <a:rPr lang="en-US" sz="6000">
                <a:solidFill>
                  <a:srgbClr val="FFFFFF"/>
                </a:solidFill>
                <a:latin typeface="Kaushan Script"/>
                <a:ea typeface="Kaushan Script"/>
                <a:cs typeface="Kaushan Script"/>
                <a:sym typeface="Kaushan Script"/>
              </a:rPr>
              <a:t>Multivariate Logistic Regression</a:t>
            </a:r>
          </a:p>
          <a:p>
            <a:pPr algn="l">
              <a:lnSpc>
                <a:spcPts val="7080"/>
              </a:lnSpc>
              <a:spcBef>
                <a:spcPct val="0"/>
              </a:spcBef>
            </a:pPr>
          </a:p>
        </p:txBody>
      </p:sp>
      <p:sp>
        <p:nvSpPr>
          <p:cNvPr name="TextBox 8" id="8"/>
          <p:cNvSpPr txBox="true"/>
          <p:nvPr/>
        </p:nvSpPr>
        <p:spPr>
          <a:xfrm rot="0">
            <a:off x="1768805" y="2956498"/>
            <a:ext cx="14750390" cy="2678430"/>
          </a:xfrm>
          <a:prstGeom prst="rect">
            <a:avLst/>
          </a:prstGeom>
        </p:spPr>
        <p:txBody>
          <a:bodyPr anchor="t" rtlCol="false" tIns="0" lIns="0" bIns="0" rIns="0">
            <a:spAutoFit/>
          </a:bodyPr>
          <a:lstStyle/>
          <a:p>
            <a:pPr algn="just" marL="0" indent="0" lvl="0">
              <a:lnSpc>
                <a:spcPts val="5309"/>
              </a:lnSpc>
              <a:spcBef>
                <a:spcPct val="0"/>
              </a:spcBef>
            </a:pPr>
            <a:r>
              <a:rPr lang="en-US" sz="4500" strike="noStrike" u="none">
                <a:solidFill>
                  <a:srgbClr val="FFFFFF"/>
                </a:solidFill>
                <a:latin typeface="Hammersmith One"/>
                <a:ea typeface="Hammersmith One"/>
                <a:cs typeface="Hammersmith One"/>
                <a:sym typeface="Hammersmith One"/>
              </a:rPr>
              <a:t>Purpose:</a:t>
            </a:r>
            <a:r>
              <a:rPr lang="en-US" sz="4500" strike="noStrike" u="none">
                <a:solidFill>
                  <a:srgbClr val="221F1B"/>
                </a:solidFill>
                <a:latin typeface="Hammersmith One"/>
                <a:ea typeface="Hammersmith One"/>
                <a:cs typeface="Hammersmith One"/>
                <a:sym typeface="Hammersmith One"/>
              </a:rPr>
              <a:t> </a:t>
            </a:r>
            <a:r>
              <a:rPr lang="en-US" sz="4500" strike="noStrike" u="none">
                <a:solidFill>
                  <a:srgbClr val="000000"/>
                </a:solidFill>
                <a:latin typeface="Hammersmith One"/>
                <a:ea typeface="Hammersmith One"/>
                <a:cs typeface="Hammersmith One"/>
                <a:sym typeface="Hammersmith One"/>
              </a:rPr>
              <a:t>To model the relationship between multiple independent variables and the target variable.</a:t>
            </a:r>
          </a:p>
          <a:p>
            <a:pPr algn="just" marL="0" indent="0" lvl="0">
              <a:lnSpc>
                <a:spcPts val="5309"/>
              </a:lnSpc>
              <a:spcBef>
                <a:spcPct val="0"/>
              </a:spcBef>
            </a:pPr>
          </a:p>
          <a:p>
            <a:pPr algn="just" marL="0" indent="0" lvl="0">
              <a:lnSpc>
                <a:spcPts val="5309"/>
              </a:lnSpc>
              <a:spcBef>
                <a:spcPct val="0"/>
              </a:spcBef>
            </a:pPr>
            <a:r>
              <a:rPr lang="en-US" sz="4500" strike="noStrike" u="none">
                <a:solidFill>
                  <a:srgbClr val="FFFFFF"/>
                </a:solidFill>
                <a:latin typeface="Hammersmith One"/>
                <a:ea typeface="Hammersmith One"/>
                <a:cs typeface="Hammersmith One"/>
                <a:sym typeface="Hammersmith One"/>
              </a:rPr>
              <a:t>Formula: </a:t>
            </a:r>
          </a:p>
        </p:txBody>
      </p:sp>
      <p:sp>
        <p:nvSpPr>
          <p:cNvPr name="TextBox 9" id="9"/>
          <p:cNvSpPr txBox="true"/>
          <p:nvPr/>
        </p:nvSpPr>
        <p:spPr>
          <a:xfrm rot="0">
            <a:off x="4132226" y="7332853"/>
            <a:ext cx="9166741" cy="2298954"/>
          </a:xfrm>
          <a:prstGeom prst="rect">
            <a:avLst/>
          </a:prstGeom>
        </p:spPr>
        <p:txBody>
          <a:bodyPr anchor="t" rtlCol="false" tIns="0" lIns="0" bIns="0" rIns="0">
            <a:spAutoFit/>
          </a:bodyPr>
          <a:lstStyle/>
          <a:p>
            <a:pPr algn="just" marL="0" indent="0" lvl="0">
              <a:lnSpc>
                <a:spcPts val="6017"/>
              </a:lnSpc>
              <a:spcBef>
                <a:spcPct val="0"/>
              </a:spcBef>
            </a:pPr>
            <a:r>
              <a:rPr lang="en-US" sz="5099" strike="noStrike" u="none">
                <a:solidFill>
                  <a:srgbClr val="000000"/>
                </a:solidFill>
                <a:latin typeface="Hammersmith One"/>
                <a:ea typeface="Hammersmith One"/>
                <a:cs typeface="Hammersmith One"/>
                <a:sym typeface="Hammersmith One"/>
              </a:rPr>
              <a:t>Threshold = 0.3:</a:t>
            </a:r>
          </a:p>
          <a:p>
            <a:pPr algn="just" marL="0" indent="0" lvl="0">
              <a:lnSpc>
                <a:spcPts val="6017"/>
              </a:lnSpc>
              <a:spcBef>
                <a:spcPct val="0"/>
              </a:spcBef>
            </a:pPr>
            <a:r>
              <a:rPr lang="en-US" sz="5099" strike="noStrike" u="none">
                <a:solidFill>
                  <a:srgbClr val="FFFFFF"/>
                </a:solidFill>
                <a:latin typeface="Hammersmith One"/>
                <a:ea typeface="Hammersmith One"/>
                <a:cs typeface="Hammersmith One"/>
                <a:sym typeface="Hammersmith One"/>
              </a:rPr>
              <a:t>Predict class 1 if P(Y=1) ≥ 0.3.</a:t>
            </a:r>
          </a:p>
          <a:p>
            <a:pPr algn="just" marL="0" indent="0" lvl="0">
              <a:lnSpc>
                <a:spcPts val="6017"/>
              </a:lnSpc>
              <a:spcBef>
                <a:spcPct val="0"/>
              </a:spcBef>
            </a:pPr>
            <a:r>
              <a:rPr lang="en-US" sz="5099" strike="noStrike" u="none">
                <a:solidFill>
                  <a:srgbClr val="FFFFFF"/>
                </a:solidFill>
                <a:latin typeface="Hammersmith One"/>
                <a:ea typeface="Hammersmith One"/>
                <a:cs typeface="Hammersmith One"/>
                <a:sym typeface="Hammersmith One"/>
              </a:rPr>
              <a:t>Predict class 0 if P(Y=1) &lt; 0.3.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965886"/>
            <a:ext cx="11420144" cy="1123950"/>
          </a:xfrm>
          <a:prstGeom prst="rect">
            <a:avLst/>
          </a:prstGeom>
        </p:spPr>
        <p:txBody>
          <a:bodyPr anchor="t" rtlCol="false" tIns="0" lIns="0" bIns="0" rIns="0">
            <a:spAutoFit/>
          </a:bodyPr>
          <a:lstStyle/>
          <a:p>
            <a:pPr algn="ctr">
              <a:lnSpc>
                <a:spcPts val="8850"/>
              </a:lnSpc>
            </a:pPr>
            <a:r>
              <a:rPr lang="en-US" sz="7500">
                <a:solidFill>
                  <a:srgbClr val="221F1B"/>
                </a:solidFill>
                <a:latin typeface="Kaushan Script"/>
                <a:ea typeface="Kaushan Script"/>
                <a:cs typeface="Kaushan Script"/>
                <a:sym typeface="Kaushan Script"/>
              </a:rPr>
              <a:t>4. Code</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3704048" y="2863532"/>
            <a:ext cx="10446659" cy="5580320"/>
          </a:xfrm>
          <a:custGeom>
            <a:avLst/>
            <a:gdLst/>
            <a:ahLst/>
            <a:cxnLst/>
            <a:rect r="r" b="b" t="t" l="l"/>
            <a:pathLst>
              <a:path h="5580320" w="10446659">
                <a:moveTo>
                  <a:pt x="0" y="0"/>
                </a:moveTo>
                <a:lnTo>
                  <a:pt x="10446659" y="0"/>
                </a:lnTo>
                <a:lnTo>
                  <a:pt x="10446659" y="5580320"/>
                </a:lnTo>
                <a:lnTo>
                  <a:pt x="0" y="5580320"/>
                </a:lnTo>
                <a:lnTo>
                  <a:pt x="0" y="0"/>
                </a:lnTo>
                <a:close/>
              </a:path>
            </a:pathLst>
          </a:custGeom>
          <a:blipFill>
            <a:blip r:embed="rId8"/>
            <a:stretch>
              <a:fillRect l="0" t="0" r="0" b="0"/>
            </a:stretch>
          </a:blipFill>
        </p:spPr>
      </p:sp>
      <p:sp>
        <p:nvSpPr>
          <p:cNvPr name="TextBox 10" id="10"/>
          <p:cNvSpPr txBox="true"/>
          <p:nvPr/>
        </p:nvSpPr>
        <p:spPr>
          <a:xfrm rot="0">
            <a:off x="2479776" y="1852047"/>
            <a:ext cx="6664224" cy="720918"/>
          </a:xfrm>
          <a:prstGeom prst="rect">
            <a:avLst/>
          </a:prstGeom>
        </p:spPr>
        <p:txBody>
          <a:bodyPr anchor="t" rtlCol="false" tIns="0" lIns="0" bIns="0" rIns="0">
            <a:spAutoFit/>
          </a:bodyPr>
          <a:lstStyle/>
          <a:p>
            <a:pPr algn="l">
              <a:lnSpc>
                <a:spcPts val="5682"/>
              </a:lnSpc>
              <a:spcBef>
                <a:spcPct val="0"/>
              </a:spcBef>
            </a:pPr>
            <a:r>
              <a:rPr lang="en-US" sz="4815">
                <a:solidFill>
                  <a:srgbClr val="FFFFFF"/>
                </a:solidFill>
                <a:latin typeface="Kaushan Script"/>
                <a:ea typeface="Kaushan Script"/>
                <a:cs typeface="Kaushan Script"/>
                <a:sym typeface="Kaushan Script"/>
              </a:rPr>
              <a:t>Simple Logistic Regression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965886"/>
            <a:ext cx="11420144" cy="1123950"/>
          </a:xfrm>
          <a:prstGeom prst="rect">
            <a:avLst/>
          </a:prstGeom>
        </p:spPr>
        <p:txBody>
          <a:bodyPr anchor="t" rtlCol="false" tIns="0" lIns="0" bIns="0" rIns="0">
            <a:spAutoFit/>
          </a:bodyPr>
          <a:lstStyle/>
          <a:p>
            <a:pPr algn="ctr">
              <a:lnSpc>
                <a:spcPts val="8850"/>
              </a:lnSpc>
            </a:pPr>
            <a:r>
              <a:rPr lang="en-US" sz="7500">
                <a:solidFill>
                  <a:srgbClr val="221F1B"/>
                </a:solidFill>
                <a:latin typeface="Kaushan Script"/>
                <a:ea typeface="Kaushan Script"/>
                <a:cs typeface="Kaushan Script"/>
                <a:sym typeface="Kaushan Script"/>
              </a:rPr>
              <a:t>4. Code</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4725734" y="3517325"/>
            <a:ext cx="8197818" cy="5053152"/>
          </a:xfrm>
          <a:custGeom>
            <a:avLst/>
            <a:gdLst/>
            <a:ahLst/>
            <a:cxnLst/>
            <a:rect r="r" b="b" t="t" l="l"/>
            <a:pathLst>
              <a:path h="5053152" w="8197818">
                <a:moveTo>
                  <a:pt x="0" y="0"/>
                </a:moveTo>
                <a:lnTo>
                  <a:pt x="8197818" y="0"/>
                </a:lnTo>
                <a:lnTo>
                  <a:pt x="8197818" y="5053153"/>
                </a:lnTo>
                <a:lnTo>
                  <a:pt x="0" y="5053153"/>
                </a:lnTo>
                <a:lnTo>
                  <a:pt x="0" y="0"/>
                </a:lnTo>
                <a:close/>
              </a:path>
            </a:pathLst>
          </a:custGeom>
          <a:blipFill>
            <a:blip r:embed="rId8"/>
            <a:stretch>
              <a:fillRect l="0" t="0" r="0" b="0"/>
            </a:stretch>
          </a:blipFill>
        </p:spPr>
      </p:sp>
      <p:sp>
        <p:nvSpPr>
          <p:cNvPr name="TextBox 10" id="10"/>
          <p:cNvSpPr txBox="true"/>
          <p:nvPr/>
        </p:nvSpPr>
        <p:spPr>
          <a:xfrm rot="0">
            <a:off x="5517994" y="2099361"/>
            <a:ext cx="7405557" cy="720918"/>
          </a:xfrm>
          <a:prstGeom prst="rect">
            <a:avLst/>
          </a:prstGeom>
        </p:spPr>
        <p:txBody>
          <a:bodyPr anchor="t" rtlCol="false" tIns="0" lIns="0" bIns="0" rIns="0">
            <a:spAutoFit/>
          </a:bodyPr>
          <a:lstStyle/>
          <a:p>
            <a:pPr algn="l">
              <a:lnSpc>
                <a:spcPts val="5682"/>
              </a:lnSpc>
              <a:spcBef>
                <a:spcPct val="0"/>
              </a:spcBef>
            </a:pPr>
            <a:r>
              <a:rPr lang="en-US" sz="4815">
                <a:solidFill>
                  <a:srgbClr val="FFFFFF"/>
                </a:solidFill>
                <a:latin typeface="Kaushan Script"/>
                <a:ea typeface="Kaushan Script"/>
                <a:cs typeface="Kaushan Script"/>
                <a:sym typeface="Kaushan Script"/>
              </a:rPr>
              <a:t>Simple Logistic Regression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965886"/>
            <a:ext cx="11420144" cy="1123950"/>
          </a:xfrm>
          <a:prstGeom prst="rect">
            <a:avLst/>
          </a:prstGeom>
        </p:spPr>
        <p:txBody>
          <a:bodyPr anchor="t" rtlCol="false" tIns="0" lIns="0" bIns="0" rIns="0">
            <a:spAutoFit/>
          </a:bodyPr>
          <a:lstStyle/>
          <a:p>
            <a:pPr algn="ctr">
              <a:lnSpc>
                <a:spcPts val="8850"/>
              </a:lnSpc>
            </a:pPr>
            <a:r>
              <a:rPr lang="en-US" sz="7500">
                <a:solidFill>
                  <a:srgbClr val="221F1B"/>
                </a:solidFill>
                <a:latin typeface="Kaushan Script"/>
                <a:ea typeface="Kaushan Script"/>
                <a:cs typeface="Kaushan Script"/>
                <a:sym typeface="Kaushan Script"/>
              </a:rPr>
              <a:t>4. Code</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4071532" y="3275876"/>
            <a:ext cx="10144936" cy="5040831"/>
          </a:xfrm>
          <a:custGeom>
            <a:avLst/>
            <a:gdLst/>
            <a:ahLst/>
            <a:cxnLst/>
            <a:rect r="r" b="b" t="t" l="l"/>
            <a:pathLst>
              <a:path h="5040831" w="10144936">
                <a:moveTo>
                  <a:pt x="0" y="0"/>
                </a:moveTo>
                <a:lnTo>
                  <a:pt x="10144936" y="0"/>
                </a:lnTo>
                <a:lnTo>
                  <a:pt x="10144936" y="5040831"/>
                </a:lnTo>
                <a:lnTo>
                  <a:pt x="0" y="5040831"/>
                </a:lnTo>
                <a:lnTo>
                  <a:pt x="0" y="0"/>
                </a:lnTo>
                <a:close/>
              </a:path>
            </a:pathLst>
          </a:custGeom>
          <a:blipFill>
            <a:blip r:embed="rId8"/>
            <a:stretch>
              <a:fillRect l="0" t="0" r="0" b="0"/>
            </a:stretch>
          </a:blipFill>
        </p:spPr>
      </p:sp>
      <p:sp>
        <p:nvSpPr>
          <p:cNvPr name="TextBox 10" id="10"/>
          <p:cNvSpPr txBox="true"/>
          <p:nvPr/>
        </p:nvSpPr>
        <p:spPr>
          <a:xfrm rot="0">
            <a:off x="5517994" y="2099361"/>
            <a:ext cx="7405557" cy="720918"/>
          </a:xfrm>
          <a:prstGeom prst="rect">
            <a:avLst/>
          </a:prstGeom>
        </p:spPr>
        <p:txBody>
          <a:bodyPr anchor="t" rtlCol="false" tIns="0" lIns="0" bIns="0" rIns="0">
            <a:spAutoFit/>
          </a:bodyPr>
          <a:lstStyle/>
          <a:p>
            <a:pPr algn="l">
              <a:lnSpc>
                <a:spcPts val="5682"/>
              </a:lnSpc>
              <a:spcBef>
                <a:spcPct val="0"/>
              </a:spcBef>
            </a:pPr>
            <a:r>
              <a:rPr lang="en-US" sz="4815">
                <a:solidFill>
                  <a:srgbClr val="FFFFFF"/>
                </a:solidFill>
                <a:latin typeface="Kaushan Script"/>
                <a:ea typeface="Kaushan Script"/>
                <a:cs typeface="Kaushan Script"/>
                <a:sym typeface="Kaushan Script"/>
              </a:rPr>
              <a:t>Simple Logistic Regression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965886"/>
            <a:ext cx="11420144" cy="1123950"/>
          </a:xfrm>
          <a:prstGeom prst="rect">
            <a:avLst/>
          </a:prstGeom>
        </p:spPr>
        <p:txBody>
          <a:bodyPr anchor="t" rtlCol="false" tIns="0" lIns="0" bIns="0" rIns="0">
            <a:spAutoFit/>
          </a:bodyPr>
          <a:lstStyle/>
          <a:p>
            <a:pPr algn="ctr">
              <a:lnSpc>
                <a:spcPts val="8850"/>
              </a:lnSpc>
            </a:pPr>
            <a:r>
              <a:rPr lang="en-US" sz="7500">
                <a:solidFill>
                  <a:srgbClr val="221F1B"/>
                </a:solidFill>
                <a:latin typeface="Kaushan Script"/>
                <a:ea typeface="Kaushan Script"/>
                <a:cs typeface="Kaushan Script"/>
                <a:sym typeface="Kaushan Script"/>
              </a:rPr>
              <a:t>4. Code</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3265251" y="3579902"/>
            <a:ext cx="12197699" cy="4523224"/>
          </a:xfrm>
          <a:custGeom>
            <a:avLst/>
            <a:gdLst/>
            <a:ahLst/>
            <a:cxnLst/>
            <a:rect r="r" b="b" t="t" l="l"/>
            <a:pathLst>
              <a:path h="4523224" w="12197699">
                <a:moveTo>
                  <a:pt x="0" y="0"/>
                </a:moveTo>
                <a:lnTo>
                  <a:pt x="12197698" y="0"/>
                </a:lnTo>
                <a:lnTo>
                  <a:pt x="12197698" y="4523224"/>
                </a:lnTo>
                <a:lnTo>
                  <a:pt x="0" y="4523224"/>
                </a:lnTo>
                <a:lnTo>
                  <a:pt x="0" y="0"/>
                </a:lnTo>
                <a:close/>
              </a:path>
            </a:pathLst>
          </a:custGeom>
          <a:blipFill>
            <a:blip r:embed="rId8"/>
            <a:stretch>
              <a:fillRect l="0" t="0" r="0" b="0"/>
            </a:stretch>
          </a:blipFill>
        </p:spPr>
      </p:sp>
      <p:sp>
        <p:nvSpPr>
          <p:cNvPr name="TextBox 10" id="10"/>
          <p:cNvSpPr txBox="true"/>
          <p:nvPr/>
        </p:nvSpPr>
        <p:spPr>
          <a:xfrm rot="0">
            <a:off x="5517994" y="2099361"/>
            <a:ext cx="7405557" cy="720918"/>
          </a:xfrm>
          <a:prstGeom prst="rect">
            <a:avLst/>
          </a:prstGeom>
        </p:spPr>
        <p:txBody>
          <a:bodyPr anchor="t" rtlCol="false" tIns="0" lIns="0" bIns="0" rIns="0">
            <a:spAutoFit/>
          </a:bodyPr>
          <a:lstStyle/>
          <a:p>
            <a:pPr algn="l">
              <a:lnSpc>
                <a:spcPts val="5682"/>
              </a:lnSpc>
              <a:spcBef>
                <a:spcPct val="0"/>
              </a:spcBef>
            </a:pPr>
            <a:r>
              <a:rPr lang="en-US" sz="4815">
                <a:solidFill>
                  <a:srgbClr val="FFFFFF"/>
                </a:solidFill>
                <a:latin typeface="Kaushan Script"/>
                <a:ea typeface="Kaushan Script"/>
                <a:cs typeface="Kaushan Script"/>
                <a:sym typeface="Kaushan Script"/>
              </a:rPr>
              <a:t>Simple Logistic Regression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1083793"/>
            <a:ext cx="11420144" cy="1123950"/>
          </a:xfrm>
          <a:prstGeom prst="rect">
            <a:avLst/>
          </a:prstGeom>
        </p:spPr>
        <p:txBody>
          <a:bodyPr anchor="t" rtlCol="false" tIns="0" lIns="0" bIns="0" rIns="0">
            <a:spAutoFit/>
          </a:bodyPr>
          <a:lstStyle/>
          <a:p>
            <a:pPr algn="ctr">
              <a:lnSpc>
                <a:spcPts val="8850"/>
              </a:lnSpc>
            </a:pPr>
            <a:r>
              <a:rPr lang="en-US" sz="7500">
                <a:solidFill>
                  <a:srgbClr val="221F1B"/>
                </a:solidFill>
                <a:latin typeface="Kaushan Script"/>
                <a:ea typeface="Kaushan Script"/>
                <a:cs typeface="Kaushan Script"/>
                <a:sym typeface="Kaushan Script"/>
              </a:rPr>
              <a:t>4. Code</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1508908" y="3521893"/>
            <a:ext cx="15316427" cy="4958311"/>
          </a:xfrm>
          <a:custGeom>
            <a:avLst/>
            <a:gdLst/>
            <a:ahLst/>
            <a:cxnLst/>
            <a:rect r="r" b="b" t="t" l="l"/>
            <a:pathLst>
              <a:path h="4958311" w="15316427">
                <a:moveTo>
                  <a:pt x="0" y="0"/>
                </a:moveTo>
                <a:lnTo>
                  <a:pt x="15316427" y="0"/>
                </a:lnTo>
                <a:lnTo>
                  <a:pt x="15316427" y="4958312"/>
                </a:lnTo>
                <a:lnTo>
                  <a:pt x="0" y="4958312"/>
                </a:lnTo>
                <a:lnTo>
                  <a:pt x="0" y="0"/>
                </a:lnTo>
                <a:close/>
              </a:path>
            </a:pathLst>
          </a:custGeom>
          <a:blipFill>
            <a:blip r:embed="rId8"/>
            <a:stretch>
              <a:fillRect l="0" t="0" r="0" b="0"/>
            </a:stretch>
          </a:blipFill>
        </p:spPr>
      </p:sp>
      <p:sp>
        <p:nvSpPr>
          <p:cNvPr name="TextBox 10" id="10"/>
          <p:cNvSpPr txBox="true"/>
          <p:nvPr/>
        </p:nvSpPr>
        <p:spPr>
          <a:xfrm rot="0">
            <a:off x="5852556" y="2481532"/>
            <a:ext cx="7405557" cy="720918"/>
          </a:xfrm>
          <a:prstGeom prst="rect">
            <a:avLst/>
          </a:prstGeom>
        </p:spPr>
        <p:txBody>
          <a:bodyPr anchor="t" rtlCol="false" tIns="0" lIns="0" bIns="0" rIns="0">
            <a:spAutoFit/>
          </a:bodyPr>
          <a:lstStyle/>
          <a:p>
            <a:pPr algn="l">
              <a:lnSpc>
                <a:spcPts val="5682"/>
              </a:lnSpc>
              <a:spcBef>
                <a:spcPct val="0"/>
              </a:spcBef>
            </a:pPr>
            <a:r>
              <a:rPr lang="en-US" sz="4815">
                <a:solidFill>
                  <a:srgbClr val="FFFFFF"/>
                </a:solidFill>
                <a:latin typeface="Kaushan Script"/>
                <a:ea typeface="Kaushan Script"/>
                <a:cs typeface="Kaushan Script"/>
                <a:sym typeface="Kaushan Script"/>
              </a:rPr>
              <a:t>Simple Logistic Regression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965886"/>
            <a:ext cx="11420144" cy="1123950"/>
          </a:xfrm>
          <a:prstGeom prst="rect">
            <a:avLst/>
          </a:prstGeom>
        </p:spPr>
        <p:txBody>
          <a:bodyPr anchor="t" rtlCol="false" tIns="0" lIns="0" bIns="0" rIns="0">
            <a:spAutoFit/>
          </a:bodyPr>
          <a:lstStyle/>
          <a:p>
            <a:pPr algn="ctr">
              <a:lnSpc>
                <a:spcPts val="8850"/>
              </a:lnSpc>
            </a:pPr>
            <a:r>
              <a:rPr lang="en-US" sz="7500">
                <a:solidFill>
                  <a:srgbClr val="221F1B"/>
                </a:solidFill>
                <a:latin typeface="Kaushan Script"/>
                <a:ea typeface="Kaushan Script"/>
                <a:cs typeface="Kaushan Script"/>
                <a:sym typeface="Kaushan Script"/>
              </a:rPr>
              <a:t>4. Code</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2853000" y="3671602"/>
            <a:ext cx="12582001" cy="4228892"/>
          </a:xfrm>
          <a:custGeom>
            <a:avLst/>
            <a:gdLst/>
            <a:ahLst/>
            <a:cxnLst/>
            <a:rect r="r" b="b" t="t" l="l"/>
            <a:pathLst>
              <a:path h="4228892" w="12582001">
                <a:moveTo>
                  <a:pt x="0" y="0"/>
                </a:moveTo>
                <a:lnTo>
                  <a:pt x="12582000" y="0"/>
                </a:lnTo>
                <a:lnTo>
                  <a:pt x="12582000" y="4228892"/>
                </a:lnTo>
                <a:lnTo>
                  <a:pt x="0" y="4228892"/>
                </a:lnTo>
                <a:lnTo>
                  <a:pt x="0" y="0"/>
                </a:lnTo>
                <a:close/>
              </a:path>
            </a:pathLst>
          </a:custGeom>
          <a:blipFill>
            <a:blip r:embed="rId8"/>
            <a:stretch>
              <a:fillRect l="0" t="0" r="0" b="0"/>
            </a:stretch>
          </a:blipFill>
        </p:spPr>
      </p:sp>
      <p:sp>
        <p:nvSpPr>
          <p:cNvPr name="TextBox 10" id="10"/>
          <p:cNvSpPr txBox="true"/>
          <p:nvPr/>
        </p:nvSpPr>
        <p:spPr>
          <a:xfrm rot="0">
            <a:off x="5517994" y="2099361"/>
            <a:ext cx="7405557" cy="720918"/>
          </a:xfrm>
          <a:prstGeom prst="rect">
            <a:avLst/>
          </a:prstGeom>
        </p:spPr>
        <p:txBody>
          <a:bodyPr anchor="t" rtlCol="false" tIns="0" lIns="0" bIns="0" rIns="0">
            <a:spAutoFit/>
          </a:bodyPr>
          <a:lstStyle/>
          <a:p>
            <a:pPr algn="l">
              <a:lnSpc>
                <a:spcPts val="5682"/>
              </a:lnSpc>
              <a:spcBef>
                <a:spcPct val="0"/>
              </a:spcBef>
            </a:pPr>
            <a:r>
              <a:rPr lang="en-US" sz="4815">
                <a:solidFill>
                  <a:srgbClr val="FFFFFF"/>
                </a:solidFill>
                <a:latin typeface="Kaushan Script"/>
                <a:ea typeface="Kaushan Script"/>
                <a:cs typeface="Kaushan Script"/>
                <a:sym typeface="Kaushan Script"/>
              </a:rPr>
              <a:t>Multiple Logistic Regression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965886"/>
            <a:ext cx="11420144" cy="1123950"/>
          </a:xfrm>
          <a:prstGeom prst="rect">
            <a:avLst/>
          </a:prstGeom>
        </p:spPr>
        <p:txBody>
          <a:bodyPr anchor="t" rtlCol="false" tIns="0" lIns="0" bIns="0" rIns="0">
            <a:spAutoFit/>
          </a:bodyPr>
          <a:lstStyle/>
          <a:p>
            <a:pPr algn="ctr">
              <a:lnSpc>
                <a:spcPts val="8850"/>
              </a:lnSpc>
            </a:pPr>
            <a:r>
              <a:rPr lang="en-US" sz="7500">
                <a:solidFill>
                  <a:srgbClr val="221F1B"/>
                </a:solidFill>
                <a:latin typeface="Kaushan Script"/>
                <a:ea typeface="Kaushan Script"/>
                <a:cs typeface="Kaushan Script"/>
                <a:sym typeface="Kaushan Script"/>
              </a:rPr>
              <a:t>4. Code</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2429775" y="2983802"/>
            <a:ext cx="13428450" cy="6109945"/>
          </a:xfrm>
          <a:custGeom>
            <a:avLst/>
            <a:gdLst/>
            <a:ahLst/>
            <a:cxnLst/>
            <a:rect r="r" b="b" t="t" l="l"/>
            <a:pathLst>
              <a:path h="6109945" w="13428450">
                <a:moveTo>
                  <a:pt x="0" y="0"/>
                </a:moveTo>
                <a:lnTo>
                  <a:pt x="13428450" y="0"/>
                </a:lnTo>
                <a:lnTo>
                  <a:pt x="13428450" y="6109945"/>
                </a:lnTo>
                <a:lnTo>
                  <a:pt x="0" y="6109945"/>
                </a:lnTo>
                <a:lnTo>
                  <a:pt x="0" y="0"/>
                </a:lnTo>
                <a:close/>
              </a:path>
            </a:pathLst>
          </a:custGeom>
          <a:blipFill>
            <a:blip r:embed="rId8"/>
            <a:stretch>
              <a:fillRect l="0" t="0" r="0" b="0"/>
            </a:stretch>
          </a:blipFill>
        </p:spPr>
      </p:sp>
      <p:sp>
        <p:nvSpPr>
          <p:cNvPr name="TextBox 10" id="10"/>
          <p:cNvSpPr txBox="true"/>
          <p:nvPr/>
        </p:nvSpPr>
        <p:spPr>
          <a:xfrm rot="0">
            <a:off x="5517994" y="2099361"/>
            <a:ext cx="7405557" cy="720918"/>
          </a:xfrm>
          <a:prstGeom prst="rect">
            <a:avLst/>
          </a:prstGeom>
        </p:spPr>
        <p:txBody>
          <a:bodyPr anchor="t" rtlCol="false" tIns="0" lIns="0" bIns="0" rIns="0">
            <a:spAutoFit/>
          </a:bodyPr>
          <a:lstStyle/>
          <a:p>
            <a:pPr algn="l">
              <a:lnSpc>
                <a:spcPts val="5682"/>
              </a:lnSpc>
              <a:spcBef>
                <a:spcPct val="0"/>
              </a:spcBef>
            </a:pPr>
            <a:r>
              <a:rPr lang="en-US" sz="4815">
                <a:solidFill>
                  <a:srgbClr val="FFFFFF"/>
                </a:solidFill>
                <a:latin typeface="Kaushan Script"/>
                <a:ea typeface="Kaushan Script"/>
                <a:cs typeface="Kaushan Script"/>
                <a:sym typeface="Kaushan Script"/>
              </a:rPr>
              <a:t>Multiple Logistic Regression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1380" r="-5313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8236" r="0" b="-8874"/>
            </a:stretch>
          </a:blipFill>
        </p:spPr>
      </p:sp>
      <p:sp>
        <p:nvSpPr>
          <p:cNvPr name="Freeform 4" id="4"/>
          <p:cNvSpPr/>
          <p:nvPr/>
        </p:nvSpPr>
        <p:spPr>
          <a:xfrm flipH="false" flipV="false" rot="0">
            <a:off x="-1042249" y="-5952342"/>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5"/>
            <a:stretch>
              <a:fillRect l="0" t="0" r="0" b="0"/>
            </a:stretch>
          </a:blipFill>
        </p:spPr>
      </p:sp>
      <p:sp>
        <p:nvSpPr>
          <p:cNvPr name="TextBox 5" id="5"/>
          <p:cNvSpPr txBox="true"/>
          <p:nvPr/>
        </p:nvSpPr>
        <p:spPr>
          <a:xfrm rot="0">
            <a:off x="3930627" y="1057275"/>
            <a:ext cx="10426746" cy="1792605"/>
          </a:xfrm>
          <a:prstGeom prst="rect">
            <a:avLst/>
          </a:prstGeom>
        </p:spPr>
        <p:txBody>
          <a:bodyPr anchor="t" rtlCol="false" tIns="0" lIns="0" bIns="0" rIns="0">
            <a:spAutoFit/>
          </a:bodyPr>
          <a:lstStyle/>
          <a:p>
            <a:pPr algn="ctr" marL="0" indent="0" lvl="0">
              <a:lnSpc>
                <a:spcPts val="14160"/>
              </a:lnSpc>
              <a:spcBef>
                <a:spcPct val="0"/>
              </a:spcBef>
            </a:pPr>
            <a:r>
              <a:rPr lang="en-US" sz="12000" strike="noStrike" u="none">
                <a:solidFill>
                  <a:srgbClr val="221F1B"/>
                </a:solidFill>
                <a:latin typeface="Kaushan Script"/>
                <a:ea typeface="Kaushan Script"/>
                <a:cs typeface="Kaushan Script"/>
                <a:sym typeface="Kaushan Script"/>
              </a:rPr>
              <a:t>Team members</a:t>
            </a:r>
          </a:p>
        </p:txBody>
      </p:sp>
      <p:sp>
        <p:nvSpPr>
          <p:cNvPr name="Freeform 6" id="6"/>
          <p:cNvSpPr/>
          <p:nvPr/>
        </p:nvSpPr>
        <p:spPr>
          <a:xfrm flipH="false" flipV="false" rot="0">
            <a:off x="15380794" y="75029"/>
            <a:ext cx="3152630" cy="1907341"/>
          </a:xfrm>
          <a:custGeom>
            <a:avLst/>
            <a:gdLst/>
            <a:ahLst/>
            <a:cxnLst/>
            <a:rect r="r" b="b" t="t" l="l"/>
            <a:pathLst>
              <a:path h="1907341" w="3152630">
                <a:moveTo>
                  <a:pt x="0" y="0"/>
                </a:moveTo>
                <a:lnTo>
                  <a:pt x="3152630" y="0"/>
                </a:lnTo>
                <a:lnTo>
                  <a:pt x="3152630" y="1907342"/>
                </a:lnTo>
                <a:lnTo>
                  <a:pt x="0" y="1907342"/>
                </a:lnTo>
                <a:lnTo>
                  <a:pt x="0" y="0"/>
                </a:lnTo>
                <a:close/>
              </a:path>
            </a:pathLst>
          </a:custGeom>
          <a:blipFill>
            <a:blip r:embed="rId6"/>
            <a:stretch>
              <a:fillRect l="0" t="0" r="0" b="0"/>
            </a:stretch>
          </a:blipFill>
          <a:ln cap="sq">
            <a:noFill/>
            <a:prstDash val="solid"/>
            <a:miter/>
          </a:ln>
        </p:spPr>
      </p:sp>
      <p:sp>
        <p:nvSpPr>
          <p:cNvPr name="Freeform 7" id="7"/>
          <p:cNvSpPr/>
          <p:nvPr/>
        </p:nvSpPr>
        <p:spPr>
          <a:xfrm flipH="false" flipV="false" rot="0">
            <a:off x="-225052" y="9258300"/>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7"/>
            <a:stretch>
              <a:fillRect l="0" t="0" r="0" b="0"/>
            </a:stretch>
          </a:blipFill>
          <a:ln cap="sq">
            <a:noFill/>
            <a:prstDash val="solid"/>
            <a:miter/>
          </a:ln>
        </p:spPr>
      </p:sp>
      <p:sp>
        <p:nvSpPr>
          <p:cNvPr name="Freeform 8" id="8"/>
          <p:cNvSpPr/>
          <p:nvPr/>
        </p:nvSpPr>
        <p:spPr>
          <a:xfrm flipH="false" flipV="false" rot="0">
            <a:off x="15519455" y="8181636"/>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8"/>
            <a:stretch>
              <a:fillRect l="0" t="0" r="0" b="0"/>
            </a:stretch>
          </a:blipFill>
          <a:ln cap="sq">
            <a:noFill/>
            <a:prstDash val="solid"/>
            <a:miter/>
          </a:ln>
        </p:spPr>
      </p:sp>
      <p:sp>
        <p:nvSpPr>
          <p:cNvPr name="TextBox 9" id="9"/>
          <p:cNvSpPr txBox="true"/>
          <p:nvPr/>
        </p:nvSpPr>
        <p:spPr>
          <a:xfrm rot="0">
            <a:off x="3039457" y="2925802"/>
            <a:ext cx="13318967" cy="7055128"/>
          </a:xfrm>
          <a:prstGeom prst="rect">
            <a:avLst/>
          </a:prstGeom>
        </p:spPr>
        <p:txBody>
          <a:bodyPr anchor="t" rtlCol="false" tIns="0" lIns="0" bIns="0" rIns="0">
            <a:spAutoFit/>
          </a:bodyPr>
          <a:lstStyle/>
          <a:p>
            <a:pPr algn="just" marL="1077136" indent="-538568" lvl="1">
              <a:lnSpc>
                <a:spcPts val="6984"/>
              </a:lnSpc>
              <a:buAutoNum type="arabicPeriod" startAt="1"/>
            </a:pPr>
            <a:r>
              <a:rPr lang="en-US" b="true" sz="4989">
                <a:solidFill>
                  <a:srgbClr val="221F1B"/>
                </a:solidFill>
                <a:latin typeface="Canva Sans Bold"/>
                <a:ea typeface="Canva Sans Bold"/>
                <a:cs typeface="Canva Sans Bold"/>
                <a:sym typeface="Canva Sans Bold"/>
              </a:rPr>
              <a:t>Nguyễn Tuấn Kiệt  - SE183979</a:t>
            </a:r>
          </a:p>
          <a:p>
            <a:pPr algn="just" marL="1077136" indent="-538568" lvl="1">
              <a:lnSpc>
                <a:spcPts val="6984"/>
              </a:lnSpc>
              <a:buAutoNum type="arabicPeriod" startAt="1"/>
            </a:pPr>
            <a:r>
              <a:rPr lang="en-US" b="true" sz="4989">
                <a:solidFill>
                  <a:srgbClr val="221F1B"/>
                </a:solidFill>
                <a:latin typeface="Canva Sans Bold"/>
                <a:ea typeface="Canva Sans Bold"/>
                <a:cs typeface="Canva Sans Bold"/>
                <a:sym typeface="Canva Sans Bold"/>
              </a:rPr>
              <a:t>Lê Thanh Hùng - SE181763</a:t>
            </a:r>
          </a:p>
          <a:p>
            <a:pPr algn="just" marL="1077136" indent="-538568" lvl="1">
              <a:lnSpc>
                <a:spcPts val="6984"/>
              </a:lnSpc>
              <a:buAutoNum type="arabicPeriod" startAt="1"/>
            </a:pPr>
            <a:r>
              <a:rPr lang="en-US" b="true" sz="4989">
                <a:solidFill>
                  <a:srgbClr val="221F1B"/>
                </a:solidFill>
                <a:latin typeface="Canva Sans Bold"/>
                <a:ea typeface="Canva Sans Bold"/>
                <a:cs typeface="Canva Sans Bold"/>
                <a:sym typeface="Canva Sans Bold"/>
              </a:rPr>
              <a:t>Thái MInh Tuấn - SE181850</a:t>
            </a:r>
          </a:p>
          <a:p>
            <a:pPr algn="just" marL="1077136" indent="-538568" lvl="1">
              <a:lnSpc>
                <a:spcPts val="6984"/>
              </a:lnSpc>
              <a:buAutoNum type="arabicPeriod" startAt="1"/>
            </a:pPr>
            <a:r>
              <a:rPr lang="en-US" b="true" sz="4989">
                <a:solidFill>
                  <a:srgbClr val="221F1B"/>
                </a:solidFill>
                <a:latin typeface="Canva Sans Bold"/>
                <a:ea typeface="Canva Sans Bold"/>
                <a:cs typeface="Canva Sans Bold"/>
                <a:sym typeface="Canva Sans Bold"/>
              </a:rPr>
              <a:t>Nguyễn Ngọc Long - SE193490</a:t>
            </a:r>
          </a:p>
          <a:p>
            <a:pPr algn="just" marL="1077136" indent="-538568" lvl="1">
              <a:lnSpc>
                <a:spcPts val="6984"/>
              </a:lnSpc>
              <a:buAutoNum type="arabicPeriod" startAt="1"/>
            </a:pPr>
            <a:r>
              <a:rPr lang="en-US" b="true" sz="4989">
                <a:solidFill>
                  <a:srgbClr val="221F1B"/>
                </a:solidFill>
                <a:latin typeface="Canva Sans Bold"/>
                <a:ea typeface="Canva Sans Bold"/>
                <a:cs typeface="Canva Sans Bold"/>
                <a:sym typeface="Canva Sans Bold"/>
              </a:rPr>
              <a:t>Trần Duy Đạt - SE190622</a:t>
            </a:r>
          </a:p>
          <a:p>
            <a:pPr algn="just" marL="1077136" indent="-538568" lvl="1">
              <a:lnSpc>
                <a:spcPts val="6984"/>
              </a:lnSpc>
              <a:buAutoNum type="arabicPeriod" startAt="1"/>
            </a:pPr>
            <a:r>
              <a:rPr lang="en-US" b="true" sz="4989">
                <a:solidFill>
                  <a:srgbClr val="221F1B"/>
                </a:solidFill>
                <a:latin typeface="Canva Sans Bold"/>
                <a:ea typeface="Canva Sans Bold"/>
                <a:cs typeface="Canva Sans Bold"/>
                <a:sym typeface="Canva Sans Bold"/>
              </a:rPr>
              <a:t>Trần Tuấn Kiệt - SE194431</a:t>
            </a:r>
          </a:p>
          <a:p>
            <a:pPr algn="just" marL="1077136" indent="-538568" lvl="1">
              <a:lnSpc>
                <a:spcPts val="6984"/>
              </a:lnSpc>
              <a:buAutoNum type="arabicPeriod" startAt="1"/>
            </a:pPr>
            <a:r>
              <a:rPr lang="en-US" b="true" sz="4989">
                <a:solidFill>
                  <a:srgbClr val="221F1B"/>
                </a:solidFill>
                <a:latin typeface="Canva Sans Bold"/>
                <a:ea typeface="Canva Sans Bold"/>
                <a:cs typeface="Canva Sans Bold"/>
                <a:sym typeface="Canva Sans Bold"/>
              </a:rPr>
              <a:t>Phạm Vũ Khánh Như - SE194657</a:t>
            </a:r>
          </a:p>
          <a:p>
            <a:pPr algn="just">
              <a:lnSpc>
                <a:spcPts val="6984"/>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965886"/>
            <a:ext cx="11420144" cy="1123950"/>
          </a:xfrm>
          <a:prstGeom prst="rect">
            <a:avLst/>
          </a:prstGeom>
        </p:spPr>
        <p:txBody>
          <a:bodyPr anchor="t" rtlCol="false" tIns="0" lIns="0" bIns="0" rIns="0">
            <a:spAutoFit/>
          </a:bodyPr>
          <a:lstStyle/>
          <a:p>
            <a:pPr algn="ctr">
              <a:lnSpc>
                <a:spcPts val="8850"/>
              </a:lnSpc>
            </a:pPr>
            <a:r>
              <a:rPr lang="en-US" sz="7500">
                <a:solidFill>
                  <a:srgbClr val="221F1B"/>
                </a:solidFill>
                <a:latin typeface="Kaushan Script"/>
                <a:ea typeface="Kaushan Script"/>
                <a:cs typeface="Kaushan Script"/>
                <a:sym typeface="Kaushan Script"/>
              </a:rPr>
              <a:t>4. Code</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3983802" y="2964059"/>
            <a:ext cx="10320397" cy="4116341"/>
          </a:xfrm>
          <a:custGeom>
            <a:avLst/>
            <a:gdLst/>
            <a:ahLst/>
            <a:cxnLst/>
            <a:rect r="r" b="b" t="t" l="l"/>
            <a:pathLst>
              <a:path h="4116341" w="10320397">
                <a:moveTo>
                  <a:pt x="0" y="0"/>
                </a:moveTo>
                <a:lnTo>
                  <a:pt x="10320396" y="0"/>
                </a:lnTo>
                <a:lnTo>
                  <a:pt x="10320396" y="4116342"/>
                </a:lnTo>
                <a:lnTo>
                  <a:pt x="0" y="4116342"/>
                </a:lnTo>
                <a:lnTo>
                  <a:pt x="0" y="0"/>
                </a:lnTo>
                <a:close/>
              </a:path>
            </a:pathLst>
          </a:custGeom>
          <a:blipFill>
            <a:blip r:embed="rId8"/>
            <a:stretch>
              <a:fillRect l="0" t="0" r="0" b="0"/>
            </a:stretch>
          </a:blipFill>
        </p:spPr>
      </p:sp>
      <p:grpSp>
        <p:nvGrpSpPr>
          <p:cNvPr name="Group 10" id="10"/>
          <p:cNvGrpSpPr/>
          <p:nvPr/>
        </p:nvGrpSpPr>
        <p:grpSpPr>
          <a:xfrm rot="0">
            <a:off x="1688287" y="7224181"/>
            <a:ext cx="14709671" cy="1665453"/>
            <a:chOff x="0" y="0"/>
            <a:chExt cx="2295794" cy="259934"/>
          </a:xfrm>
        </p:grpSpPr>
        <p:sp>
          <p:nvSpPr>
            <p:cNvPr name="Freeform 11" id="11"/>
            <p:cNvSpPr/>
            <p:nvPr/>
          </p:nvSpPr>
          <p:spPr>
            <a:xfrm flipH="false" flipV="false" rot="0">
              <a:off x="0" y="0"/>
              <a:ext cx="2295794" cy="259934"/>
            </a:xfrm>
            <a:custGeom>
              <a:avLst/>
              <a:gdLst/>
              <a:ahLst/>
              <a:cxnLst/>
              <a:rect r="r" b="b" t="t" l="l"/>
              <a:pathLst>
                <a:path h="259934" w="2295794">
                  <a:moveTo>
                    <a:pt x="8947" y="0"/>
                  </a:moveTo>
                  <a:lnTo>
                    <a:pt x="2286846" y="0"/>
                  </a:lnTo>
                  <a:cubicBezTo>
                    <a:pt x="2289219" y="0"/>
                    <a:pt x="2291495" y="943"/>
                    <a:pt x="2293173" y="2621"/>
                  </a:cubicBezTo>
                  <a:cubicBezTo>
                    <a:pt x="2294851" y="4299"/>
                    <a:pt x="2295794" y="6574"/>
                    <a:pt x="2295794" y="8947"/>
                  </a:cubicBezTo>
                  <a:lnTo>
                    <a:pt x="2295794" y="250986"/>
                  </a:lnTo>
                  <a:cubicBezTo>
                    <a:pt x="2295794" y="255928"/>
                    <a:pt x="2291788" y="259934"/>
                    <a:pt x="2286846" y="259934"/>
                  </a:cubicBezTo>
                  <a:lnTo>
                    <a:pt x="8947" y="259934"/>
                  </a:lnTo>
                  <a:cubicBezTo>
                    <a:pt x="6574" y="259934"/>
                    <a:pt x="4299" y="258991"/>
                    <a:pt x="2621" y="257313"/>
                  </a:cubicBezTo>
                  <a:cubicBezTo>
                    <a:pt x="943" y="255635"/>
                    <a:pt x="0" y="253359"/>
                    <a:pt x="0" y="250986"/>
                  </a:cubicBezTo>
                  <a:lnTo>
                    <a:pt x="0" y="8947"/>
                  </a:lnTo>
                  <a:cubicBezTo>
                    <a:pt x="0" y="6574"/>
                    <a:pt x="943" y="4299"/>
                    <a:pt x="2621" y="2621"/>
                  </a:cubicBezTo>
                  <a:cubicBezTo>
                    <a:pt x="4299" y="943"/>
                    <a:pt x="6574" y="0"/>
                    <a:pt x="8947" y="0"/>
                  </a:cubicBezTo>
                  <a:close/>
                </a:path>
              </a:pathLst>
            </a:custGeom>
            <a:solidFill>
              <a:srgbClr val="000000"/>
            </a:solidFill>
          </p:spPr>
        </p:sp>
        <p:sp>
          <p:nvSpPr>
            <p:cNvPr name="TextBox 12" id="12"/>
            <p:cNvSpPr txBox="true"/>
            <p:nvPr/>
          </p:nvSpPr>
          <p:spPr>
            <a:xfrm>
              <a:off x="0" y="-38100"/>
              <a:ext cx="2295794" cy="298034"/>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517994" y="2099361"/>
            <a:ext cx="7405557" cy="720918"/>
          </a:xfrm>
          <a:prstGeom prst="rect">
            <a:avLst/>
          </a:prstGeom>
        </p:spPr>
        <p:txBody>
          <a:bodyPr anchor="t" rtlCol="false" tIns="0" lIns="0" bIns="0" rIns="0">
            <a:spAutoFit/>
          </a:bodyPr>
          <a:lstStyle/>
          <a:p>
            <a:pPr algn="l">
              <a:lnSpc>
                <a:spcPts val="5682"/>
              </a:lnSpc>
              <a:spcBef>
                <a:spcPct val="0"/>
              </a:spcBef>
            </a:pPr>
            <a:r>
              <a:rPr lang="en-US" sz="4815">
                <a:solidFill>
                  <a:srgbClr val="FFFFFF"/>
                </a:solidFill>
                <a:latin typeface="Kaushan Script"/>
                <a:ea typeface="Kaushan Script"/>
                <a:cs typeface="Kaushan Script"/>
                <a:sym typeface="Kaushan Script"/>
              </a:rPr>
              <a:t>Multiple Logistic Regression</a:t>
            </a:r>
          </a:p>
        </p:txBody>
      </p:sp>
      <p:sp>
        <p:nvSpPr>
          <p:cNvPr name="TextBox 14" id="14"/>
          <p:cNvSpPr txBox="true"/>
          <p:nvPr/>
        </p:nvSpPr>
        <p:spPr>
          <a:xfrm rot="0">
            <a:off x="1909884" y="7307468"/>
            <a:ext cx="14468231" cy="1475304"/>
          </a:xfrm>
          <a:prstGeom prst="rect">
            <a:avLst/>
          </a:prstGeom>
        </p:spPr>
        <p:txBody>
          <a:bodyPr anchor="t" rtlCol="false" tIns="0" lIns="0" bIns="0" rIns="0">
            <a:spAutoFit/>
          </a:bodyPr>
          <a:lstStyle/>
          <a:p>
            <a:pPr algn="l">
              <a:lnSpc>
                <a:spcPts val="4147"/>
              </a:lnSpc>
              <a:spcBef>
                <a:spcPct val="0"/>
              </a:spcBef>
            </a:pPr>
            <a:r>
              <a:rPr lang="en-US" sz="3514">
                <a:solidFill>
                  <a:srgbClr val="FFFFFF"/>
                </a:solidFill>
                <a:latin typeface="Kaushan Script"/>
                <a:ea typeface="Kaushan Script"/>
                <a:cs typeface="Kaushan Script"/>
                <a:sym typeface="Kaushan Script"/>
              </a:rPr>
              <a:t>Công thức</a:t>
            </a:r>
            <a:r>
              <a:rPr lang="en-US" sz="3514">
                <a:solidFill>
                  <a:srgbClr val="FFFFFF"/>
                </a:solidFill>
                <a:latin typeface="Kaushan Script"/>
                <a:ea typeface="Kaushan Script"/>
                <a:cs typeface="Kaushan Script"/>
                <a:sym typeface="Kaushan Script"/>
              </a:rPr>
              <a:t> dự đoán:</a:t>
            </a:r>
          </a:p>
          <a:p>
            <a:pPr algn="l">
              <a:lnSpc>
                <a:spcPts val="3793"/>
              </a:lnSpc>
              <a:spcBef>
                <a:spcPct val="0"/>
              </a:spcBef>
            </a:pPr>
            <a:r>
              <a:rPr lang="en-US" sz="3214">
                <a:solidFill>
                  <a:srgbClr val="C89E48"/>
                </a:solidFill>
                <a:latin typeface="Kaushan Script"/>
                <a:ea typeface="Kaushan Script"/>
                <a:cs typeface="Kaushan Script"/>
                <a:sym typeface="Kaushan Script"/>
              </a:rPr>
              <a:t>logit(P(Heart Attack Risk))</a:t>
            </a:r>
            <a:r>
              <a:rPr lang="en-US" sz="3214">
                <a:solidFill>
                  <a:srgbClr val="FFFFFF"/>
                </a:solidFill>
                <a:latin typeface="Kaushan Script"/>
                <a:ea typeface="Kaushan Script"/>
                <a:cs typeface="Kaushan Script"/>
                <a:sym typeface="Kaushan Script"/>
              </a:rPr>
              <a:t> = 1.7260 + -0.0121 * </a:t>
            </a:r>
            <a:r>
              <a:rPr lang="en-US" sz="3214">
                <a:solidFill>
                  <a:srgbClr val="38B6FF"/>
                </a:solidFill>
                <a:latin typeface="Kaushan Script"/>
                <a:ea typeface="Kaushan Script"/>
                <a:cs typeface="Kaushan Script"/>
                <a:sym typeface="Kaushan Script"/>
              </a:rPr>
              <a:t>Heart Rate</a:t>
            </a:r>
            <a:r>
              <a:rPr lang="en-US" sz="3214">
                <a:solidFill>
                  <a:srgbClr val="FFFFFF"/>
                </a:solidFill>
                <a:latin typeface="Kaushan Script"/>
                <a:ea typeface="Kaushan Script"/>
                <a:cs typeface="Kaushan Script"/>
                <a:sym typeface="Kaushan Script"/>
              </a:rPr>
              <a:t> + -0.0976 * </a:t>
            </a:r>
            <a:r>
              <a:rPr lang="en-US" sz="3214">
                <a:solidFill>
                  <a:srgbClr val="38B6FF"/>
                </a:solidFill>
                <a:latin typeface="Kaushan Script"/>
                <a:ea typeface="Kaushan Script"/>
                <a:cs typeface="Kaushan Script"/>
                <a:sym typeface="Kaushan Script"/>
              </a:rPr>
              <a:t>Sedentary</a:t>
            </a:r>
            <a:r>
              <a:rPr lang="en-US" sz="3214">
                <a:solidFill>
                  <a:srgbClr val="004AAD"/>
                </a:solidFill>
                <a:latin typeface="Kaushan Script"/>
                <a:ea typeface="Kaushan Script"/>
                <a:cs typeface="Kaushan Script"/>
                <a:sym typeface="Kaushan Script"/>
              </a:rPr>
              <a:t> </a:t>
            </a:r>
            <a:r>
              <a:rPr lang="en-US" sz="3214">
                <a:solidFill>
                  <a:srgbClr val="38B6FF"/>
                </a:solidFill>
                <a:latin typeface="Kaushan Script"/>
                <a:ea typeface="Kaushan Script"/>
                <a:cs typeface="Kaushan Script"/>
                <a:sym typeface="Kaushan Script"/>
              </a:rPr>
              <a:t>Hours Per Day</a:t>
            </a:r>
            <a:r>
              <a:rPr lang="en-US" sz="3214">
                <a:solidFill>
                  <a:srgbClr val="FFFFFF"/>
                </a:solidFill>
                <a:latin typeface="Kaushan Script"/>
                <a:ea typeface="Kaushan Script"/>
                <a:cs typeface="Kaushan Script"/>
                <a:sym typeface="Kaushan Script"/>
              </a:rPr>
              <a:t> + -0.1941 * </a:t>
            </a:r>
            <a:r>
              <a:rPr lang="en-US" sz="3214">
                <a:solidFill>
                  <a:srgbClr val="38B6FF"/>
                </a:solidFill>
                <a:latin typeface="Kaushan Script"/>
                <a:ea typeface="Kaushan Script"/>
                <a:cs typeface="Kaushan Script"/>
                <a:sym typeface="Kaushan Script"/>
              </a:rPr>
              <a:t>Sleep Hours Per Day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965886"/>
            <a:ext cx="11420144" cy="1123950"/>
          </a:xfrm>
          <a:prstGeom prst="rect">
            <a:avLst/>
          </a:prstGeom>
        </p:spPr>
        <p:txBody>
          <a:bodyPr anchor="t" rtlCol="false" tIns="0" lIns="0" bIns="0" rIns="0">
            <a:spAutoFit/>
          </a:bodyPr>
          <a:lstStyle/>
          <a:p>
            <a:pPr algn="ctr">
              <a:lnSpc>
                <a:spcPts val="8850"/>
              </a:lnSpc>
            </a:pPr>
            <a:r>
              <a:rPr lang="en-US" sz="7500">
                <a:solidFill>
                  <a:srgbClr val="221F1B"/>
                </a:solidFill>
                <a:latin typeface="Kaushan Script"/>
                <a:ea typeface="Kaushan Script"/>
                <a:cs typeface="Kaushan Script"/>
                <a:sym typeface="Kaushan Script"/>
              </a:rPr>
              <a:t>4. Code</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318748" y="8554453"/>
            <a:ext cx="2487366" cy="1380495"/>
          </a:xfrm>
          <a:custGeom>
            <a:avLst/>
            <a:gdLst/>
            <a:ahLst/>
            <a:cxnLst/>
            <a:rect r="r" b="b" t="t" l="l"/>
            <a:pathLst>
              <a:path h="1380495" w="2487366">
                <a:moveTo>
                  <a:pt x="0" y="0"/>
                </a:moveTo>
                <a:lnTo>
                  <a:pt x="2487366" y="0"/>
                </a:lnTo>
                <a:lnTo>
                  <a:pt x="2487366" y="1380495"/>
                </a:lnTo>
                <a:lnTo>
                  <a:pt x="0" y="1380495"/>
                </a:lnTo>
                <a:lnTo>
                  <a:pt x="0" y="0"/>
                </a:lnTo>
                <a:close/>
              </a:path>
            </a:pathLst>
          </a:custGeom>
          <a:blipFill>
            <a:blip r:embed="rId6"/>
            <a:stretch>
              <a:fillRect l="0" t="0" r="0" b="-11414"/>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1895158" y="4068531"/>
            <a:ext cx="14502801" cy="2846175"/>
          </a:xfrm>
          <a:custGeom>
            <a:avLst/>
            <a:gdLst/>
            <a:ahLst/>
            <a:cxnLst/>
            <a:rect r="r" b="b" t="t" l="l"/>
            <a:pathLst>
              <a:path h="2846175" w="14502801">
                <a:moveTo>
                  <a:pt x="0" y="0"/>
                </a:moveTo>
                <a:lnTo>
                  <a:pt x="14502800" y="0"/>
                </a:lnTo>
                <a:lnTo>
                  <a:pt x="14502800" y="2846175"/>
                </a:lnTo>
                <a:lnTo>
                  <a:pt x="0" y="2846175"/>
                </a:lnTo>
                <a:lnTo>
                  <a:pt x="0" y="0"/>
                </a:lnTo>
                <a:close/>
              </a:path>
            </a:pathLst>
          </a:custGeom>
          <a:blipFill>
            <a:blip r:embed="rId8"/>
            <a:stretch>
              <a:fillRect l="0" t="0" r="0" b="0"/>
            </a:stretch>
          </a:blipFill>
        </p:spPr>
      </p:sp>
      <p:grpSp>
        <p:nvGrpSpPr>
          <p:cNvPr name="Group 10" id="10"/>
          <p:cNvGrpSpPr/>
          <p:nvPr/>
        </p:nvGrpSpPr>
        <p:grpSpPr>
          <a:xfrm rot="0">
            <a:off x="4044364" y="7164313"/>
            <a:ext cx="9681541" cy="1472363"/>
            <a:chOff x="0" y="0"/>
            <a:chExt cx="1511035" cy="229797"/>
          </a:xfrm>
        </p:grpSpPr>
        <p:sp>
          <p:nvSpPr>
            <p:cNvPr name="Freeform 11" id="11"/>
            <p:cNvSpPr/>
            <p:nvPr/>
          </p:nvSpPr>
          <p:spPr>
            <a:xfrm flipH="false" flipV="false" rot="0">
              <a:off x="0" y="0"/>
              <a:ext cx="1511035" cy="229797"/>
            </a:xfrm>
            <a:custGeom>
              <a:avLst/>
              <a:gdLst/>
              <a:ahLst/>
              <a:cxnLst/>
              <a:rect r="r" b="b" t="t" l="l"/>
              <a:pathLst>
                <a:path h="229797" w="1511035">
                  <a:moveTo>
                    <a:pt x="13594" y="0"/>
                  </a:moveTo>
                  <a:lnTo>
                    <a:pt x="1497441" y="0"/>
                  </a:lnTo>
                  <a:cubicBezTo>
                    <a:pt x="1501046" y="0"/>
                    <a:pt x="1504504" y="1432"/>
                    <a:pt x="1507053" y="3982"/>
                  </a:cubicBezTo>
                  <a:cubicBezTo>
                    <a:pt x="1509602" y="6531"/>
                    <a:pt x="1511035" y="9989"/>
                    <a:pt x="1511035" y="13594"/>
                  </a:cubicBezTo>
                  <a:lnTo>
                    <a:pt x="1511035" y="216203"/>
                  </a:lnTo>
                  <a:cubicBezTo>
                    <a:pt x="1511035" y="219808"/>
                    <a:pt x="1509602" y="223266"/>
                    <a:pt x="1507053" y="225816"/>
                  </a:cubicBezTo>
                  <a:cubicBezTo>
                    <a:pt x="1504504" y="228365"/>
                    <a:pt x="1501046" y="229797"/>
                    <a:pt x="1497441" y="229797"/>
                  </a:cubicBezTo>
                  <a:lnTo>
                    <a:pt x="13594" y="229797"/>
                  </a:lnTo>
                  <a:cubicBezTo>
                    <a:pt x="9989" y="229797"/>
                    <a:pt x="6531" y="228365"/>
                    <a:pt x="3982" y="225816"/>
                  </a:cubicBezTo>
                  <a:cubicBezTo>
                    <a:pt x="1432" y="223266"/>
                    <a:pt x="0" y="219808"/>
                    <a:pt x="0" y="216203"/>
                  </a:cubicBezTo>
                  <a:lnTo>
                    <a:pt x="0" y="13594"/>
                  </a:lnTo>
                  <a:cubicBezTo>
                    <a:pt x="0" y="9989"/>
                    <a:pt x="1432" y="6531"/>
                    <a:pt x="3982" y="3982"/>
                  </a:cubicBezTo>
                  <a:cubicBezTo>
                    <a:pt x="6531" y="1432"/>
                    <a:pt x="9989" y="0"/>
                    <a:pt x="13594" y="0"/>
                  </a:cubicBezTo>
                  <a:close/>
                </a:path>
              </a:pathLst>
            </a:custGeom>
            <a:solidFill>
              <a:srgbClr val="000000"/>
            </a:solidFill>
          </p:spPr>
        </p:sp>
        <p:sp>
          <p:nvSpPr>
            <p:cNvPr name="TextBox 12" id="12"/>
            <p:cNvSpPr txBox="true"/>
            <p:nvPr/>
          </p:nvSpPr>
          <p:spPr>
            <a:xfrm>
              <a:off x="0" y="-38100"/>
              <a:ext cx="1511035" cy="267897"/>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5671082" y="2217268"/>
            <a:ext cx="8684326" cy="720864"/>
          </a:xfrm>
          <a:prstGeom prst="rect">
            <a:avLst/>
          </a:prstGeom>
        </p:spPr>
        <p:txBody>
          <a:bodyPr anchor="t" rtlCol="false" tIns="0" lIns="0" bIns="0" rIns="0">
            <a:spAutoFit/>
          </a:bodyPr>
          <a:lstStyle/>
          <a:p>
            <a:pPr algn="l">
              <a:lnSpc>
                <a:spcPts val="5682"/>
              </a:lnSpc>
              <a:spcBef>
                <a:spcPct val="0"/>
              </a:spcBef>
            </a:pPr>
            <a:r>
              <a:rPr lang="en-US" sz="4815">
                <a:solidFill>
                  <a:srgbClr val="FFFFFF"/>
                </a:solidFill>
                <a:latin typeface="Kaushan Script"/>
                <a:ea typeface="Kaushan Script"/>
                <a:cs typeface="Kaushan Script"/>
                <a:sym typeface="Kaushan Script"/>
              </a:rPr>
              <a:t>Multiple Logistic Regression</a:t>
            </a:r>
          </a:p>
        </p:txBody>
      </p:sp>
      <p:sp>
        <p:nvSpPr>
          <p:cNvPr name="TextBox 14" id="14"/>
          <p:cNvSpPr txBox="true"/>
          <p:nvPr/>
        </p:nvSpPr>
        <p:spPr>
          <a:xfrm rot="0">
            <a:off x="4377292" y="7405684"/>
            <a:ext cx="9538533" cy="999146"/>
          </a:xfrm>
          <a:prstGeom prst="rect">
            <a:avLst/>
          </a:prstGeom>
        </p:spPr>
        <p:txBody>
          <a:bodyPr anchor="t" rtlCol="false" tIns="0" lIns="0" bIns="0" rIns="0">
            <a:spAutoFit/>
          </a:bodyPr>
          <a:lstStyle/>
          <a:p>
            <a:pPr algn="l">
              <a:lnSpc>
                <a:spcPts val="4147"/>
              </a:lnSpc>
              <a:spcBef>
                <a:spcPct val="0"/>
              </a:spcBef>
            </a:pPr>
            <a:r>
              <a:rPr lang="en-US" sz="3514">
                <a:solidFill>
                  <a:srgbClr val="C89E48"/>
                </a:solidFill>
                <a:latin typeface="Kaushan Script"/>
                <a:ea typeface="Kaushan Script"/>
                <a:cs typeface="Kaushan Script"/>
                <a:sym typeface="Kaushan Script"/>
              </a:rPr>
              <a:t>Xác suất</a:t>
            </a:r>
            <a:r>
              <a:rPr lang="en-US" sz="3514">
                <a:solidFill>
                  <a:srgbClr val="C89E48"/>
                </a:solidFill>
                <a:latin typeface="Kaushan Script"/>
                <a:ea typeface="Kaushan Script"/>
                <a:cs typeface="Kaushan Script"/>
                <a:sym typeface="Kaushan Script"/>
              </a:rPr>
              <a:t> dự đoán</a:t>
            </a:r>
            <a:r>
              <a:rPr lang="en-US" sz="3514">
                <a:solidFill>
                  <a:srgbClr val="C89E48"/>
                </a:solidFill>
                <a:latin typeface="Kaushan Script"/>
                <a:ea typeface="Kaushan Script"/>
                <a:cs typeface="Kaushan Script"/>
                <a:sym typeface="Kaushan Script"/>
              </a:rPr>
              <a:t> cho mẫu đầu tiên: </a:t>
            </a:r>
            <a:r>
              <a:rPr lang="en-US" sz="3514">
                <a:solidFill>
                  <a:srgbClr val="FFFFFF"/>
                </a:solidFill>
                <a:latin typeface="Kaushan Script"/>
                <a:ea typeface="Kaushan Script"/>
                <a:cs typeface="Kaushan Script"/>
                <a:sym typeface="Kaushan Script"/>
              </a:rPr>
              <a:t>0.2002</a:t>
            </a:r>
          </a:p>
          <a:p>
            <a:pPr algn="l">
              <a:lnSpc>
                <a:spcPts val="3793"/>
              </a:lnSpc>
              <a:spcBef>
                <a:spcPct val="0"/>
              </a:spcBef>
            </a:pPr>
            <a:r>
              <a:rPr lang="en-US" sz="3214">
                <a:solidFill>
                  <a:srgbClr val="C89E48"/>
                </a:solidFill>
                <a:latin typeface="Kaushan Script"/>
                <a:ea typeface="Kaushan Script"/>
                <a:cs typeface="Kaushan Script"/>
                <a:sym typeface="Kaushan Script"/>
              </a:rPr>
              <a:t>Độ chính xác của mô hình trên tập kiểm tra:</a:t>
            </a:r>
            <a:r>
              <a:rPr lang="en-US" sz="3214">
                <a:solidFill>
                  <a:srgbClr val="FFFFFF"/>
                </a:solidFill>
                <a:latin typeface="Kaushan Script"/>
                <a:ea typeface="Kaushan Script"/>
                <a:cs typeface="Kaushan Script"/>
                <a:sym typeface="Kaushan Script"/>
              </a:rPr>
              <a:t> 0.6790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252336" y="140730"/>
            <a:ext cx="19193087" cy="10005539"/>
          </a:xfrm>
          <a:custGeom>
            <a:avLst/>
            <a:gdLst/>
            <a:ahLst/>
            <a:cxnLst/>
            <a:rect r="r" b="b" t="t" l="l"/>
            <a:pathLst>
              <a:path h="10005539" w="19193087">
                <a:moveTo>
                  <a:pt x="0" y="0"/>
                </a:moveTo>
                <a:lnTo>
                  <a:pt x="19193088" y="0"/>
                </a:lnTo>
                <a:lnTo>
                  <a:pt x="19193088" y="10005540"/>
                </a:lnTo>
                <a:lnTo>
                  <a:pt x="0" y="10005540"/>
                </a:lnTo>
                <a:lnTo>
                  <a:pt x="0" y="0"/>
                </a:lnTo>
                <a:close/>
              </a:path>
            </a:pathLst>
          </a:custGeom>
          <a:blipFill>
            <a:blip r:embed="rId3"/>
            <a:stretch>
              <a:fillRect l="0" t="-13182" r="0" b="-13182"/>
            </a:stretch>
          </a:blipFill>
        </p:spPr>
      </p:sp>
      <p:sp>
        <p:nvSpPr>
          <p:cNvPr name="Freeform 4" id="4"/>
          <p:cNvSpPr/>
          <p:nvPr/>
        </p:nvSpPr>
        <p:spPr>
          <a:xfrm flipH="false" flipV="false" rot="0">
            <a:off x="-2412919" y="-6975528"/>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711685" y="-482880"/>
            <a:ext cx="3152630" cy="1907341"/>
          </a:xfrm>
          <a:custGeom>
            <a:avLst/>
            <a:gdLst/>
            <a:ahLst/>
            <a:cxnLst/>
            <a:rect r="r" b="b" t="t" l="l"/>
            <a:pathLst>
              <a:path h="1907341" w="3152630">
                <a:moveTo>
                  <a:pt x="0" y="0"/>
                </a:moveTo>
                <a:lnTo>
                  <a:pt x="3152630" y="0"/>
                </a:lnTo>
                <a:lnTo>
                  <a:pt x="3152630" y="1907341"/>
                </a:lnTo>
                <a:lnTo>
                  <a:pt x="0" y="1907341"/>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1028700" y="1254072"/>
            <a:ext cx="16541559" cy="8684319"/>
          </a:xfrm>
          <a:custGeom>
            <a:avLst/>
            <a:gdLst/>
            <a:ahLst/>
            <a:cxnLst/>
            <a:rect r="r" b="b" t="t" l="l"/>
            <a:pathLst>
              <a:path h="8684319" w="16541559">
                <a:moveTo>
                  <a:pt x="0" y="0"/>
                </a:moveTo>
                <a:lnTo>
                  <a:pt x="16541559" y="0"/>
                </a:lnTo>
                <a:lnTo>
                  <a:pt x="16541559" y="8684319"/>
                </a:lnTo>
                <a:lnTo>
                  <a:pt x="0" y="8684319"/>
                </a:lnTo>
                <a:lnTo>
                  <a:pt x="0" y="0"/>
                </a:lnTo>
                <a:close/>
              </a:path>
            </a:pathLst>
          </a:custGeom>
          <a:blipFill>
            <a:blip r:embed="rId6"/>
            <a:stretch>
              <a:fillRect l="0" t="0" r="0" b="0"/>
            </a:stretch>
          </a:blipFill>
        </p:spPr>
      </p:sp>
      <p:sp>
        <p:nvSpPr>
          <p:cNvPr name="Freeform 7" id="7"/>
          <p:cNvSpPr/>
          <p:nvPr/>
        </p:nvSpPr>
        <p:spPr>
          <a:xfrm flipH="false" flipV="false" rot="0">
            <a:off x="-904064" y="9511741"/>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7"/>
            <a:stretch>
              <a:fillRect l="0" t="0" r="0" b="0"/>
            </a:stretch>
          </a:blipFill>
          <a:ln cap="sq">
            <a:noFill/>
            <a:prstDash val="solid"/>
            <a:miter/>
          </a:ln>
        </p:spPr>
      </p:sp>
      <p:sp>
        <p:nvSpPr>
          <p:cNvPr name="Freeform 8" id="8"/>
          <p:cNvSpPr/>
          <p:nvPr/>
        </p:nvSpPr>
        <p:spPr>
          <a:xfrm flipH="false" flipV="false" rot="0">
            <a:off x="16989007" y="8953017"/>
            <a:ext cx="2875308" cy="2386506"/>
          </a:xfrm>
          <a:custGeom>
            <a:avLst/>
            <a:gdLst/>
            <a:ahLst/>
            <a:cxnLst/>
            <a:rect r="r" b="b" t="t" l="l"/>
            <a:pathLst>
              <a:path h="2386506" w="2875308">
                <a:moveTo>
                  <a:pt x="0" y="0"/>
                </a:moveTo>
                <a:lnTo>
                  <a:pt x="2875308" y="0"/>
                </a:lnTo>
                <a:lnTo>
                  <a:pt x="2875308" y="2386505"/>
                </a:lnTo>
                <a:lnTo>
                  <a:pt x="0" y="2386505"/>
                </a:lnTo>
                <a:lnTo>
                  <a:pt x="0" y="0"/>
                </a:lnTo>
                <a:close/>
              </a:path>
            </a:pathLst>
          </a:custGeom>
          <a:blipFill>
            <a:blip r:embed="rId8"/>
            <a:stretch>
              <a:fillRect l="0" t="0" r="0" b="0"/>
            </a:stretch>
          </a:blipFill>
          <a:ln cap="sq">
            <a:noFill/>
            <a:prstDash val="solid"/>
            <a:miter/>
          </a:ln>
        </p:spPr>
      </p:sp>
      <p:sp>
        <p:nvSpPr>
          <p:cNvPr name="TextBox 9" id="9"/>
          <p:cNvSpPr txBox="true"/>
          <p:nvPr/>
        </p:nvSpPr>
        <p:spPr>
          <a:xfrm rot="0">
            <a:off x="3433928" y="159780"/>
            <a:ext cx="11420144" cy="1123950"/>
          </a:xfrm>
          <a:prstGeom prst="rect">
            <a:avLst/>
          </a:prstGeom>
        </p:spPr>
        <p:txBody>
          <a:bodyPr anchor="t" rtlCol="false" tIns="0" lIns="0" bIns="0" rIns="0">
            <a:spAutoFit/>
          </a:bodyPr>
          <a:lstStyle/>
          <a:p>
            <a:pPr algn="ctr">
              <a:lnSpc>
                <a:spcPts val="8850"/>
              </a:lnSpc>
            </a:pPr>
            <a:r>
              <a:rPr lang="en-US" sz="7500">
                <a:solidFill>
                  <a:srgbClr val="221F1B"/>
                </a:solidFill>
                <a:latin typeface="Kaushan Script"/>
                <a:ea typeface="Kaushan Script"/>
                <a:cs typeface="Kaushan Script"/>
                <a:sym typeface="Kaushan Script"/>
              </a:rPr>
              <a:t>4. 2 Charts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1083793"/>
            <a:ext cx="11420144" cy="1123950"/>
          </a:xfrm>
          <a:prstGeom prst="rect">
            <a:avLst/>
          </a:prstGeom>
        </p:spPr>
        <p:txBody>
          <a:bodyPr anchor="t" rtlCol="false" tIns="0" lIns="0" bIns="0" rIns="0">
            <a:spAutoFit/>
          </a:bodyPr>
          <a:lstStyle/>
          <a:p>
            <a:pPr algn="ctr">
              <a:lnSpc>
                <a:spcPts val="8850"/>
              </a:lnSpc>
            </a:pPr>
            <a:r>
              <a:rPr lang="en-US" sz="7500">
                <a:solidFill>
                  <a:srgbClr val="221F1B"/>
                </a:solidFill>
                <a:latin typeface="Kaushan Script"/>
                <a:ea typeface="Kaushan Script"/>
                <a:cs typeface="Kaushan Script"/>
                <a:sym typeface="Kaushan Script"/>
              </a:rPr>
              <a:t>4. 2 Charts</a:t>
            </a:r>
          </a:p>
        </p:txBody>
      </p:sp>
      <p:sp>
        <p:nvSpPr>
          <p:cNvPr name="Freeform 6" id="6"/>
          <p:cNvSpPr/>
          <p:nvPr/>
        </p:nvSpPr>
        <p:spPr>
          <a:xfrm flipH="false" flipV="false" rot="0">
            <a:off x="967138" y="2207743"/>
            <a:ext cx="16353724" cy="6991217"/>
          </a:xfrm>
          <a:custGeom>
            <a:avLst/>
            <a:gdLst/>
            <a:ahLst/>
            <a:cxnLst/>
            <a:rect r="r" b="b" t="t" l="l"/>
            <a:pathLst>
              <a:path h="6991217" w="16353724">
                <a:moveTo>
                  <a:pt x="0" y="0"/>
                </a:moveTo>
                <a:lnTo>
                  <a:pt x="16353724" y="0"/>
                </a:lnTo>
                <a:lnTo>
                  <a:pt x="16353724" y="6991217"/>
                </a:lnTo>
                <a:lnTo>
                  <a:pt x="0" y="6991217"/>
                </a:lnTo>
                <a:lnTo>
                  <a:pt x="0" y="0"/>
                </a:lnTo>
                <a:close/>
              </a:path>
            </a:pathLst>
          </a:custGeom>
          <a:blipFill>
            <a:blip r:embed="rId5"/>
            <a:stretch>
              <a:fillRect l="0" t="0" r="0" b="0"/>
            </a:stretch>
          </a:blipFill>
        </p:spPr>
      </p:sp>
      <p:sp>
        <p:nvSpPr>
          <p:cNvPr name="Freeform 7" id="7"/>
          <p:cNvSpPr/>
          <p:nvPr/>
        </p:nvSpPr>
        <p:spPr>
          <a:xfrm flipH="false" flipV="false" rot="0">
            <a:off x="16276715" y="1254072"/>
            <a:ext cx="3152630" cy="1907341"/>
          </a:xfrm>
          <a:custGeom>
            <a:avLst/>
            <a:gdLst/>
            <a:ahLst/>
            <a:cxnLst/>
            <a:rect r="r" b="b" t="t" l="l"/>
            <a:pathLst>
              <a:path h="1907341" w="3152630">
                <a:moveTo>
                  <a:pt x="0" y="0"/>
                </a:moveTo>
                <a:lnTo>
                  <a:pt x="3152630" y="0"/>
                </a:lnTo>
                <a:lnTo>
                  <a:pt x="3152630" y="1907341"/>
                </a:lnTo>
                <a:lnTo>
                  <a:pt x="0" y="1907341"/>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286614" y="8919248"/>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15883208" y="8318488"/>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8"/>
            <a:stretch>
              <a:fillRect l="0" t="0" r="0" b="0"/>
            </a:stretch>
          </a:blipFill>
          <a:ln cap="sq">
            <a:noFill/>
            <a:prstDash val="solid"/>
            <a:miter/>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4162094"/>
            <a:ext cx="11420144" cy="1346665"/>
          </a:xfrm>
          <a:prstGeom prst="rect">
            <a:avLst/>
          </a:prstGeom>
        </p:spPr>
        <p:txBody>
          <a:bodyPr anchor="t" rtlCol="false" tIns="0" lIns="0" bIns="0" rIns="0">
            <a:spAutoFit/>
          </a:bodyPr>
          <a:lstStyle/>
          <a:p>
            <a:pPr algn="ctr">
              <a:lnSpc>
                <a:spcPts val="10541"/>
              </a:lnSpc>
            </a:pPr>
            <a:r>
              <a:rPr lang="en-US" sz="8933">
                <a:solidFill>
                  <a:srgbClr val="000000"/>
                </a:solidFill>
                <a:latin typeface="Kaushan Script"/>
                <a:ea typeface="Kaushan Script"/>
                <a:cs typeface="Kaushan Script"/>
                <a:sym typeface="Kaushan Script"/>
              </a:rPr>
              <a:t>5.Result</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028700" y="1139317"/>
            <a:ext cx="16060371" cy="9147683"/>
          </a:xfrm>
          <a:custGeom>
            <a:avLst/>
            <a:gdLst/>
            <a:ahLst/>
            <a:cxnLst/>
            <a:rect r="r" b="b" t="t" l="l"/>
            <a:pathLst>
              <a:path h="9147683" w="16060371">
                <a:moveTo>
                  <a:pt x="0" y="0"/>
                </a:moveTo>
                <a:lnTo>
                  <a:pt x="16060371" y="0"/>
                </a:lnTo>
                <a:lnTo>
                  <a:pt x="16060371" y="9147683"/>
                </a:lnTo>
                <a:lnTo>
                  <a:pt x="0" y="9147683"/>
                </a:lnTo>
                <a:lnTo>
                  <a:pt x="0" y="0"/>
                </a:lnTo>
                <a:close/>
              </a:path>
            </a:pathLst>
          </a:custGeom>
          <a:blipFill>
            <a:blip r:embed="rId3"/>
            <a:stretch>
              <a:fillRect l="0" t="-12065" r="0" b="-3590"/>
            </a:stretch>
          </a:blipFill>
        </p:spPr>
      </p:sp>
      <p:sp>
        <p:nvSpPr>
          <p:cNvPr name="Freeform 4" id="4"/>
          <p:cNvSpPr/>
          <p:nvPr/>
        </p:nvSpPr>
        <p:spPr>
          <a:xfrm flipH="false" flipV="false" rot="0">
            <a:off x="-786476" y="-6699868"/>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5512756" y="185647"/>
            <a:ext cx="3152630" cy="1907341"/>
          </a:xfrm>
          <a:custGeom>
            <a:avLst/>
            <a:gdLst/>
            <a:ahLst/>
            <a:cxnLst/>
            <a:rect r="r" b="b" t="t" l="l"/>
            <a:pathLst>
              <a:path h="1907341" w="3152630">
                <a:moveTo>
                  <a:pt x="0" y="0"/>
                </a:moveTo>
                <a:lnTo>
                  <a:pt x="3152630" y="0"/>
                </a:lnTo>
                <a:lnTo>
                  <a:pt x="3152630" y="1907341"/>
                </a:lnTo>
                <a:lnTo>
                  <a:pt x="0" y="1907341"/>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225052" y="9093747"/>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7" id="7"/>
          <p:cNvSpPr/>
          <p:nvPr/>
        </p:nvSpPr>
        <p:spPr>
          <a:xfrm flipH="false" flipV="false" rot="0">
            <a:off x="15651416" y="8425688"/>
            <a:ext cx="2875308" cy="2386506"/>
          </a:xfrm>
          <a:custGeom>
            <a:avLst/>
            <a:gdLst/>
            <a:ahLst/>
            <a:cxnLst/>
            <a:rect r="r" b="b" t="t" l="l"/>
            <a:pathLst>
              <a:path h="2386506" w="2875308">
                <a:moveTo>
                  <a:pt x="0" y="0"/>
                </a:moveTo>
                <a:lnTo>
                  <a:pt x="2875309" y="0"/>
                </a:lnTo>
                <a:lnTo>
                  <a:pt x="2875309" y="2386506"/>
                </a:lnTo>
                <a:lnTo>
                  <a:pt x="0" y="2386506"/>
                </a:lnTo>
                <a:lnTo>
                  <a:pt x="0" y="0"/>
                </a:lnTo>
                <a:close/>
              </a:path>
            </a:pathLst>
          </a:custGeom>
          <a:blipFill>
            <a:blip r:embed="rId7"/>
            <a:stretch>
              <a:fillRect l="0" t="0" r="0" b="0"/>
            </a:stretch>
          </a:blipFill>
          <a:ln cap="sq">
            <a:noFill/>
            <a:prstDash val="solid"/>
            <a:miter/>
          </a:ln>
        </p:spPr>
      </p:sp>
      <p:sp>
        <p:nvSpPr>
          <p:cNvPr name="TextBox 8" id="8"/>
          <p:cNvSpPr txBox="true"/>
          <p:nvPr/>
        </p:nvSpPr>
        <p:spPr>
          <a:xfrm rot="0">
            <a:off x="1224822" y="1722360"/>
            <a:ext cx="15247982" cy="7535940"/>
          </a:xfrm>
          <a:prstGeom prst="rect">
            <a:avLst/>
          </a:prstGeom>
        </p:spPr>
        <p:txBody>
          <a:bodyPr anchor="t" rtlCol="false" tIns="0" lIns="0" bIns="0" rIns="0">
            <a:spAutoFit/>
          </a:bodyPr>
          <a:lstStyle/>
          <a:p>
            <a:pPr algn="l" marL="712470" indent="-356235" lvl="1">
              <a:lnSpc>
                <a:spcPts val="4620"/>
              </a:lnSpc>
              <a:buFont typeface="Arial"/>
              <a:buChar char="•"/>
            </a:pPr>
            <a:r>
              <a:rPr lang="en-US" sz="3300">
                <a:solidFill>
                  <a:srgbClr val="000000"/>
                </a:solidFill>
                <a:latin typeface="Hammersmith One"/>
                <a:ea typeface="Hammersmith One"/>
                <a:cs typeface="Hammersmith One"/>
                <a:sym typeface="Hammersmith One"/>
              </a:rPr>
              <a:t>Univariate Logistic Regr</a:t>
            </a:r>
            <a:r>
              <a:rPr lang="en-US" sz="3300">
                <a:solidFill>
                  <a:srgbClr val="000000"/>
                </a:solidFill>
                <a:latin typeface="Hammersmith One"/>
                <a:ea typeface="Hammersmith One"/>
                <a:cs typeface="Hammersmith One"/>
                <a:sym typeface="Hammersmith One"/>
              </a:rPr>
              <a:t>ession identified 4 significant factors affecting heart attack risk: </a:t>
            </a:r>
          </a:p>
          <a:p>
            <a:pPr algn="l">
              <a:lnSpc>
                <a:spcPts val="4620"/>
              </a:lnSpc>
            </a:pPr>
            <a:r>
              <a:rPr lang="en-US" sz="3300">
                <a:solidFill>
                  <a:srgbClr val="000000"/>
                </a:solidFill>
                <a:latin typeface="Hammersmith One"/>
                <a:ea typeface="Hammersmith One"/>
                <a:cs typeface="Hammersmith One"/>
                <a:sym typeface="Hammersmith One"/>
              </a:rPr>
              <a:t>      Heart Rate </a:t>
            </a:r>
            <a:r>
              <a:rPr lang="en-US" sz="3300">
                <a:solidFill>
                  <a:srgbClr val="FFFFFF"/>
                </a:solidFill>
                <a:latin typeface="Hammersmith One"/>
                <a:ea typeface="Hammersmith One"/>
                <a:cs typeface="Hammersmith One"/>
                <a:sym typeface="Hammersmith One"/>
              </a:rPr>
              <a:t>(p = 0.0437)</a:t>
            </a:r>
            <a:r>
              <a:rPr lang="en-US" sz="3300">
                <a:solidFill>
                  <a:srgbClr val="000000"/>
                </a:solidFill>
                <a:latin typeface="Hammersmith One"/>
                <a:ea typeface="Hammersmith One"/>
                <a:cs typeface="Hammersmith One"/>
                <a:sym typeface="Hammersmith One"/>
              </a:rPr>
              <a:t>, Sedentary Hours Per Day </a:t>
            </a:r>
            <a:r>
              <a:rPr lang="en-US" sz="3300">
                <a:solidFill>
                  <a:srgbClr val="FFFFFF"/>
                </a:solidFill>
                <a:latin typeface="Hammersmith One"/>
                <a:ea typeface="Hammersmith One"/>
                <a:cs typeface="Hammersmith One"/>
                <a:sym typeface="Hammersmith One"/>
              </a:rPr>
              <a:t>(p = 0.0067)</a:t>
            </a:r>
            <a:r>
              <a:rPr lang="en-US" sz="3300">
                <a:solidFill>
                  <a:srgbClr val="000000"/>
                </a:solidFill>
                <a:latin typeface="Hammersmith One"/>
                <a:ea typeface="Hammersmith One"/>
                <a:cs typeface="Hammersmith One"/>
                <a:sym typeface="Hammersmith One"/>
              </a:rPr>
              <a:t>, Income</a:t>
            </a:r>
          </a:p>
          <a:p>
            <a:pPr algn="l">
              <a:lnSpc>
                <a:spcPts val="4620"/>
              </a:lnSpc>
            </a:pPr>
            <a:r>
              <a:rPr lang="en-US" sz="3300">
                <a:solidFill>
                  <a:srgbClr val="000000"/>
                </a:solidFill>
                <a:latin typeface="Hammersmith One"/>
                <a:ea typeface="Hammersmith One"/>
                <a:cs typeface="Hammersmith One"/>
                <a:sym typeface="Hammersmith One"/>
              </a:rPr>
              <a:t>     </a:t>
            </a:r>
            <a:r>
              <a:rPr lang="en-US" sz="3300">
                <a:solidFill>
                  <a:srgbClr val="FFFFFF"/>
                </a:solidFill>
                <a:latin typeface="Hammersmith One"/>
                <a:ea typeface="Hammersmith One"/>
                <a:cs typeface="Hammersmith One"/>
                <a:sym typeface="Hammersmith One"/>
              </a:rPr>
              <a:t>(p = 0.0461),</a:t>
            </a:r>
            <a:r>
              <a:rPr lang="en-US" sz="3300">
                <a:solidFill>
                  <a:srgbClr val="000000"/>
                </a:solidFill>
                <a:latin typeface="Hammersmith One"/>
                <a:ea typeface="Hammersmith One"/>
                <a:cs typeface="Hammersmith One"/>
                <a:sym typeface="Hammersmith One"/>
              </a:rPr>
              <a:t> and Sleep Hours Per Day </a:t>
            </a:r>
            <a:r>
              <a:rPr lang="en-US" sz="3300">
                <a:solidFill>
                  <a:srgbClr val="FFFFFF"/>
                </a:solidFill>
                <a:latin typeface="Hammersmith One"/>
                <a:ea typeface="Hammersmith One"/>
                <a:cs typeface="Hammersmith One"/>
                <a:sym typeface="Hammersmith One"/>
              </a:rPr>
              <a:t>(p = 0.0072)</a:t>
            </a:r>
            <a:r>
              <a:rPr lang="en-US" sz="3300">
                <a:solidFill>
                  <a:srgbClr val="000000"/>
                </a:solidFill>
                <a:latin typeface="Hammersmith One"/>
                <a:ea typeface="Hammersmith One"/>
                <a:cs typeface="Hammersmith One"/>
                <a:sym typeface="Hammersmith One"/>
              </a:rPr>
              <a:t>.</a:t>
            </a:r>
          </a:p>
          <a:p>
            <a:pPr algn="l" marL="712470" indent="-356235" lvl="1">
              <a:lnSpc>
                <a:spcPts val="4620"/>
              </a:lnSpc>
              <a:buFont typeface="Arial"/>
              <a:buChar char="•"/>
            </a:pPr>
            <a:r>
              <a:rPr lang="en-US" sz="3300">
                <a:solidFill>
                  <a:srgbClr val="000000"/>
                </a:solidFill>
                <a:latin typeface="Hammersmith One"/>
                <a:ea typeface="Hammersmith One"/>
                <a:cs typeface="Hammersmith One"/>
                <a:sym typeface="Hammersmith One"/>
              </a:rPr>
              <a:t>Multivariate Logistic Regression confirmed that: </a:t>
            </a:r>
          </a:p>
          <a:p>
            <a:pPr algn="l">
              <a:lnSpc>
                <a:spcPts val="4620"/>
              </a:lnSpc>
            </a:pPr>
            <a:r>
              <a:rPr lang="en-US" sz="3300">
                <a:solidFill>
                  <a:srgbClr val="000000"/>
                </a:solidFill>
                <a:latin typeface="Hammersmith One"/>
                <a:ea typeface="Hammersmith One"/>
                <a:cs typeface="Hammersmith One"/>
                <a:sym typeface="Hammersmith One"/>
              </a:rPr>
              <a:t>      -Heart Rate</a:t>
            </a:r>
            <a:r>
              <a:rPr lang="en-US" sz="3300">
                <a:solidFill>
                  <a:srgbClr val="FFFFFF"/>
                </a:solidFill>
                <a:latin typeface="Hammersmith One"/>
                <a:ea typeface="Hammersmith One"/>
                <a:cs typeface="Hammersmith One"/>
                <a:sym typeface="Hammersmith One"/>
              </a:rPr>
              <a:t>(P=0.022) </a:t>
            </a:r>
          </a:p>
          <a:p>
            <a:pPr algn="l">
              <a:lnSpc>
                <a:spcPts val="4620"/>
              </a:lnSpc>
            </a:pPr>
            <a:r>
              <a:rPr lang="en-US" sz="3300">
                <a:solidFill>
                  <a:srgbClr val="000000"/>
                </a:solidFill>
                <a:latin typeface="Hammersmith One"/>
                <a:ea typeface="Hammersmith One"/>
                <a:cs typeface="Hammersmith One"/>
                <a:sym typeface="Hammersmith One"/>
              </a:rPr>
              <a:t>      -</a:t>
            </a:r>
            <a:r>
              <a:rPr lang="en-US" sz="3300">
                <a:solidFill>
                  <a:srgbClr val="000000"/>
                </a:solidFill>
                <a:latin typeface="Hammersmith One"/>
                <a:ea typeface="Hammersmith One"/>
                <a:cs typeface="Hammersmith One"/>
                <a:sym typeface="Hammersmith One"/>
              </a:rPr>
              <a:t>Sedentary Hours Per Day</a:t>
            </a:r>
            <a:r>
              <a:rPr lang="en-US" sz="3300">
                <a:solidFill>
                  <a:srgbClr val="FFFFFF"/>
                </a:solidFill>
                <a:latin typeface="Hammersmith One"/>
                <a:ea typeface="Hammersmith One"/>
                <a:cs typeface="Hammersmith One"/>
                <a:sym typeface="Hammersmith One"/>
              </a:rPr>
              <a:t>(p=0.002)</a:t>
            </a:r>
          </a:p>
          <a:p>
            <a:pPr algn="l">
              <a:lnSpc>
                <a:spcPts val="4620"/>
              </a:lnSpc>
            </a:pPr>
            <a:r>
              <a:rPr lang="en-US" sz="3300">
                <a:solidFill>
                  <a:srgbClr val="000000"/>
                </a:solidFill>
                <a:latin typeface="Hammersmith One"/>
                <a:ea typeface="Hammersmith One"/>
                <a:cs typeface="Hammersmith One"/>
                <a:sym typeface="Hammersmith One"/>
              </a:rPr>
              <a:t>      -</a:t>
            </a:r>
            <a:r>
              <a:rPr lang="en-US" sz="3300">
                <a:solidFill>
                  <a:srgbClr val="000000"/>
                </a:solidFill>
                <a:latin typeface="Hammersmith One"/>
                <a:ea typeface="Hammersmith One"/>
                <a:cs typeface="Hammersmith One"/>
                <a:sym typeface="Hammersmith One"/>
              </a:rPr>
              <a:t>Sleep Hours Per Day</a:t>
            </a:r>
            <a:r>
              <a:rPr lang="en-US" sz="3300">
                <a:solidFill>
                  <a:srgbClr val="FFFFFF"/>
                </a:solidFill>
                <a:latin typeface="Hammersmith One"/>
                <a:ea typeface="Hammersmith One"/>
                <a:cs typeface="Hammersmith One"/>
                <a:sym typeface="Hammersmith One"/>
              </a:rPr>
              <a:t>(p=0.001)</a:t>
            </a:r>
            <a:r>
              <a:rPr lang="en-US" sz="3300">
                <a:solidFill>
                  <a:srgbClr val="000000"/>
                </a:solidFill>
                <a:latin typeface="Hammersmith One"/>
                <a:ea typeface="Hammersmith One"/>
                <a:cs typeface="Hammersmith One"/>
                <a:sym typeface="Hammersmith One"/>
              </a:rPr>
              <a:t> remained significant</a:t>
            </a:r>
          </a:p>
          <a:p>
            <a:pPr algn="l">
              <a:lnSpc>
                <a:spcPts val="4620"/>
              </a:lnSpc>
            </a:pPr>
            <a:r>
              <a:rPr lang="en-US" sz="3300">
                <a:solidFill>
                  <a:srgbClr val="000000"/>
                </a:solidFill>
                <a:latin typeface="Hammersmith One"/>
                <a:ea typeface="Hammersmith One"/>
                <a:cs typeface="Hammersmith One"/>
                <a:sym typeface="Hammersmith One"/>
              </a:rPr>
              <a:t>      </a:t>
            </a:r>
            <a:r>
              <a:rPr lang="en-US" sz="3300">
                <a:solidFill>
                  <a:srgbClr val="000000"/>
                </a:solidFill>
                <a:latin typeface="Hammersmith One"/>
                <a:ea typeface="Hammersmith One"/>
                <a:cs typeface="Hammersmith One"/>
                <a:sym typeface="Hammersmith One"/>
              </a:rPr>
              <a:t>while Income </a:t>
            </a:r>
            <a:r>
              <a:rPr lang="en-US" sz="3300">
                <a:solidFill>
                  <a:srgbClr val="FFFFFF"/>
                </a:solidFill>
                <a:latin typeface="Hammersmith One"/>
                <a:ea typeface="Hammersmith One"/>
                <a:cs typeface="Hammersmith One"/>
                <a:sym typeface="Hammersmith One"/>
              </a:rPr>
              <a:t>(p = 0.064)</a:t>
            </a:r>
            <a:r>
              <a:rPr lang="en-US" sz="3300">
                <a:solidFill>
                  <a:srgbClr val="000000"/>
                </a:solidFill>
                <a:latin typeface="Hammersmith One"/>
                <a:ea typeface="Hammersmith One"/>
                <a:cs typeface="Hammersmith One"/>
                <a:sym typeface="Hammersmith One"/>
              </a:rPr>
              <a:t> was no longer statistically important.</a:t>
            </a:r>
          </a:p>
          <a:p>
            <a:pPr algn="l" marL="712470" indent="-356235" lvl="1">
              <a:lnSpc>
                <a:spcPts val="4620"/>
              </a:lnSpc>
              <a:buFont typeface="Arial"/>
              <a:buChar char="•"/>
            </a:pPr>
            <a:r>
              <a:rPr lang="en-US" sz="3300">
                <a:solidFill>
                  <a:srgbClr val="000000"/>
                </a:solidFill>
                <a:latin typeface="Hammersmith One"/>
                <a:ea typeface="Hammersmith One"/>
                <a:cs typeface="Hammersmith One"/>
                <a:sym typeface="Hammersmith One"/>
              </a:rPr>
              <a:t>Model accuracy on test data: </a:t>
            </a:r>
            <a:r>
              <a:rPr lang="en-US" sz="3300">
                <a:solidFill>
                  <a:srgbClr val="FFFFFF"/>
                </a:solidFill>
                <a:latin typeface="Hammersmith One"/>
                <a:ea typeface="Hammersmith One"/>
                <a:cs typeface="Hammersmith One"/>
                <a:sym typeface="Hammersmith One"/>
              </a:rPr>
              <a:t>67.90%</a:t>
            </a:r>
          </a:p>
          <a:p>
            <a:pPr algn="l" marL="712470" indent="-356235" lvl="1">
              <a:lnSpc>
                <a:spcPts val="4620"/>
              </a:lnSpc>
              <a:buFont typeface="Arial"/>
              <a:buChar char="•"/>
            </a:pPr>
            <a:r>
              <a:rPr lang="en-US" sz="3300">
                <a:solidFill>
                  <a:srgbClr val="000000"/>
                </a:solidFill>
                <a:latin typeface="Hammersmith One"/>
                <a:ea typeface="Hammersmith One"/>
                <a:cs typeface="Hammersmith One"/>
                <a:sym typeface="Hammersmith One"/>
              </a:rPr>
              <a:t>logit(P(Heart Attack Risk)) = </a:t>
            </a:r>
            <a:r>
              <a:rPr lang="en-US" sz="3300">
                <a:solidFill>
                  <a:srgbClr val="FFFFFF"/>
                </a:solidFill>
                <a:latin typeface="Hammersmith One"/>
                <a:ea typeface="Hammersmith One"/>
                <a:cs typeface="Hammersmith One"/>
                <a:sym typeface="Hammersmith One"/>
              </a:rPr>
              <a:t>1.7260 + -0.0121</a:t>
            </a:r>
            <a:r>
              <a:rPr lang="en-US" sz="3300">
                <a:solidFill>
                  <a:srgbClr val="000000"/>
                </a:solidFill>
                <a:latin typeface="Hammersmith One"/>
                <a:ea typeface="Hammersmith One"/>
                <a:cs typeface="Hammersmith One"/>
                <a:sym typeface="Hammersmith One"/>
              </a:rPr>
              <a:t> * </a:t>
            </a:r>
            <a:r>
              <a:rPr lang="en-US" sz="3300">
                <a:solidFill>
                  <a:srgbClr val="004AAD"/>
                </a:solidFill>
                <a:latin typeface="Hammersmith One"/>
                <a:ea typeface="Hammersmith One"/>
                <a:cs typeface="Hammersmith One"/>
                <a:sym typeface="Hammersmith One"/>
              </a:rPr>
              <a:t>Heart Rate</a:t>
            </a:r>
            <a:r>
              <a:rPr lang="en-US" sz="3300">
                <a:solidFill>
                  <a:srgbClr val="000000"/>
                </a:solidFill>
                <a:latin typeface="Hammersmith One"/>
                <a:ea typeface="Hammersmith One"/>
                <a:cs typeface="Hammersmith One"/>
                <a:sym typeface="Hammersmith One"/>
              </a:rPr>
              <a:t> + </a:t>
            </a:r>
            <a:r>
              <a:rPr lang="en-US" sz="3300">
                <a:solidFill>
                  <a:srgbClr val="FFFFFF"/>
                </a:solidFill>
                <a:latin typeface="Hammersmith One"/>
                <a:ea typeface="Hammersmith One"/>
                <a:cs typeface="Hammersmith One"/>
                <a:sym typeface="Hammersmith One"/>
              </a:rPr>
              <a:t>-0.0976</a:t>
            </a:r>
            <a:r>
              <a:rPr lang="en-US" sz="3300">
                <a:solidFill>
                  <a:srgbClr val="000000"/>
                </a:solidFill>
                <a:latin typeface="Hammersmith One"/>
                <a:ea typeface="Hammersmith One"/>
                <a:cs typeface="Hammersmith One"/>
                <a:sym typeface="Hammersmith One"/>
              </a:rPr>
              <a:t> * </a:t>
            </a:r>
            <a:r>
              <a:rPr lang="en-US" sz="3300">
                <a:solidFill>
                  <a:srgbClr val="004AAD"/>
                </a:solidFill>
                <a:latin typeface="Hammersmith One"/>
                <a:ea typeface="Hammersmith One"/>
                <a:cs typeface="Hammersmith One"/>
                <a:sym typeface="Hammersmith One"/>
              </a:rPr>
              <a:t>Sedentary Hours Per Day</a:t>
            </a:r>
            <a:r>
              <a:rPr lang="en-US" sz="3300">
                <a:solidFill>
                  <a:srgbClr val="000000"/>
                </a:solidFill>
                <a:latin typeface="Hammersmith One"/>
                <a:ea typeface="Hammersmith One"/>
                <a:cs typeface="Hammersmith One"/>
                <a:sym typeface="Hammersmith One"/>
              </a:rPr>
              <a:t> + </a:t>
            </a:r>
            <a:r>
              <a:rPr lang="en-US" sz="3300">
                <a:solidFill>
                  <a:srgbClr val="FFFFFF"/>
                </a:solidFill>
                <a:latin typeface="Hammersmith One"/>
                <a:ea typeface="Hammersmith One"/>
                <a:cs typeface="Hammersmith One"/>
                <a:sym typeface="Hammersmith One"/>
              </a:rPr>
              <a:t>-0.1941</a:t>
            </a:r>
            <a:r>
              <a:rPr lang="en-US" sz="3300">
                <a:solidFill>
                  <a:srgbClr val="000000"/>
                </a:solidFill>
                <a:latin typeface="Hammersmith One"/>
                <a:ea typeface="Hammersmith One"/>
                <a:cs typeface="Hammersmith One"/>
                <a:sym typeface="Hammersmith One"/>
              </a:rPr>
              <a:t> *</a:t>
            </a:r>
            <a:r>
              <a:rPr lang="en-US" sz="3300">
                <a:solidFill>
                  <a:srgbClr val="004AAD"/>
                </a:solidFill>
                <a:latin typeface="Hammersmith One"/>
                <a:ea typeface="Hammersmith One"/>
                <a:cs typeface="Hammersmith One"/>
                <a:sym typeface="Hammersmith One"/>
              </a:rPr>
              <a:t> Sleep Hours Per Day</a:t>
            </a:r>
          </a:p>
          <a:p>
            <a:pPr algn="l">
              <a:lnSpc>
                <a:spcPts val="462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33928" y="4162094"/>
            <a:ext cx="11420144" cy="1346665"/>
          </a:xfrm>
          <a:prstGeom prst="rect">
            <a:avLst/>
          </a:prstGeom>
        </p:spPr>
        <p:txBody>
          <a:bodyPr anchor="t" rtlCol="false" tIns="0" lIns="0" bIns="0" rIns="0">
            <a:spAutoFit/>
          </a:bodyPr>
          <a:lstStyle/>
          <a:p>
            <a:pPr algn="ctr">
              <a:lnSpc>
                <a:spcPts val="10541"/>
              </a:lnSpc>
            </a:pPr>
            <a:r>
              <a:rPr lang="en-US" sz="8933">
                <a:solidFill>
                  <a:srgbClr val="000000"/>
                </a:solidFill>
                <a:latin typeface="Kaushan Script"/>
                <a:ea typeface="Kaushan Script"/>
                <a:cs typeface="Kaushan Script"/>
                <a:sym typeface="Kaushan Script"/>
              </a:rPr>
              <a:t>6. Conclusion</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98929" y="957288"/>
            <a:ext cx="16060371" cy="9329712"/>
          </a:xfrm>
          <a:custGeom>
            <a:avLst/>
            <a:gdLst/>
            <a:ahLst/>
            <a:cxnLst/>
            <a:rect r="r" b="b" t="t" l="l"/>
            <a:pathLst>
              <a:path h="9329712" w="16060371">
                <a:moveTo>
                  <a:pt x="0" y="0"/>
                </a:moveTo>
                <a:lnTo>
                  <a:pt x="16060371" y="0"/>
                </a:lnTo>
                <a:lnTo>
                  <a:pt x="16060371" y="9329712"/>
                </a:lnTo>
                <a:lnTo>
                  <a:pt x="0" y="9329712"/>
                </a:lnTo>
                <a:lnTo>
                  <a:pt x="0" y="0"/>
                </a:lnTo>
                <a:close/>
              </a:path>
            </a:pathLst>
          </a:custGeom>
          <a:blipFill>
            <a:blip r:embed="rId3"/>
            <a:stretch>
              <a:fillRect l="0" t="-11829" r="0" b="-1569"/>
            </a:stretch>
          </a:blipFill>
        </p:spPr>
      </p:sp>
      <p:sp>
        <p:nvSpPr>
          <p:cNvPr name="Freeform 4" id="4"/>
          <p:cNvSpPr/>
          <p:nvPr/>
        </p:nvSpPr>
        <p:spPr>
          <a:xfrm flipH="false" flipV="false" rot="0">
            <a:off x="-1017813" y="-6711264"/>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5682985" y="75029"/>
            <a:ext cx="3152630" cy="1907341"/>
          </a:xfrm>
          <a:custGeom>
            <a:avLst/>
            <a:gdLst/>
            <a:ahLst/>
            <a:cxnLst/>
            <a:rect r="r" b="b" t="t" l="l"/>
            <a:pathLst>
              <a:path h="1907341" w="3152630">
                <a:moveTo>
                  <a:pt x="0" y="0"/>
                </a:moveTo>
                <a:lnTo>
                  <a:pt x="3152630" y="0"/>
                </a:lnTo>
                <a:lnTo>
                  <a:pt x="3152630" y="1907342"/>
                </a:lnTo>
                <a:lnTo>
                  <a:pt x="0" y="1907342"/>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1017813" y="9258300"/>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7" id="7"/>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TextBox 8" id="8"/>
          <p:cNvSpPr txBox="true"/>
          <p:nvPr/>
        </p:nvSpPr>
        <p:spPr>
          <a:xfrm rot="0">
            <a:off x="1936786" y="1991896"/>
            <a:ext cx="14584656" cy="3142061"/>
          </a:xfrm>
          <a:prstGeom prst="rect">
            <a:avLst/>
          </a:prstGeom>
        </p:spPr>
        <p:txBody>
          <a:bodyPr anchor="t" rtlCol="false" tIns="0" lIns="0" bIns="0" rIns="0">
            <a:spAutoFit/>
          </a:bodyPr>
          <a:lstStyle/>
          <a:p>
            <a:pPr algn="just" marL="0" indent="0" lvl="0">
              <a:lnSpc>
                <a:spcPts val="4130"/>
              </a:lnSpc>
              <a:spcBef>
                <a:spcPct val="0"/>
              </a:spcBef>
            </a:pPr>
            <a:r>
              <a:rPr lang="en-US" sz="3500" strike="noStrike" u="none">
                <a:solidFill>
                  <a:srgbClr val="000000"/>
                </a:solidFill>
                <a:latin typeface="Hammersmith One"/>
                <a:ea typeface="Hammersmith One"/>
                <a:cs typeface="Hammersmith One"/>
                <a:sym typeface="Hammersmith One"/>
              </a:rPr>
              <a:t>This project focus on predicting the risk of heart disease using Logistic regression models. Univariate and multivariate analyses revealed that the variables that significantly influenced the risk of heart disease included: Heart Rate, Sedentary Hours Per Day, Income, and Sleep Hours Per Day. Of these, Sleep Hours Per Day and Sedentary Hours Per Day had the strongest impact.</a:t>
            </a:r>
          </a:p>
        </p:txBody>
      </p:sp>
      <p:sp>
        <p:nvSpPr>
          <p:cNvPr name="TextBox 9" id="9"/>
          <p:cNvSpPr txBox="true"/>
          <p:nvPr/>
        </p:nvSpPr>
        <p:spPr>
          <a:xfrm rot="0">
            <a:off x="1936786" y="5555469"/>
            <a:ext cx="14546286" cy="3073168"/>
          </a:xfrm>
          <a:prstGeom prst="rect">
            <a:avLst/>
          </a:prstGeom>
        </p:spPr>
        <p:txBody>
          <a:bodyPr anchor="t" rtlCol="false" tIns="0" lIns="0" bIns="0" rIns="0">
            <a:spAutoFit/>
          </a:bodyPr>
          <a:lstStyle/>
          <a:p>
            <a:pPr algn="just">
              <a:lnSpc>
                <a:spcPts val="4900"/>
              </a:lnSpc>
            </a:pPr>
            <a:r>
              <a:rPr lang="en-US" sz="3500">
                <a:solidFill>
                  <a:srgbClr val="000000"/>
                </a:solidFill>
                <a:latin typeface="Hammersmith One"/>
                <a:ea typeface="Hammersmith One"/>
                <a:cs typeface="Hammersmith One"/>
                <a:sym typeface="Hammersmith One"/>
              </a:rPr>
              <a:t>The model accuracy of </a:t>
            </a:r>
            <a:r>
              <a:rPr lang="en-US" sz="3500">
                <a:solidFill>
                  <a:srgbClr val="FFFFFF"/>
                </a:solidFill>
                <a:latin typeface="Hammersmith One"/>
                <a:ea typeface="Hammersmith One"/>
                <a:cs typeface="Hammersmith One"/>
                <a:sym typeface="Hammersmith One"/>
              </a:rPr>
              <a:t>67.90%</a:t>
            </a:r>
            <a:r>
              <a:rPr lang="en-US" sz="3500">
                <a:solidFill>
                  <a:srgbClr val="000000"/>
                </a:solidFill>
                <a:latin typeface="Hammersmith One"/>
                <a:ea typeface="Hammersmith One"/>
                <a:cs typeface="Hammersmith One"/>
                <a:sym typeface="Hammersmith One"/>
              </a:rPr>
              <a:t> means that the logistic regression model correctly predicts about </a:t>
            </a:r>
            <a:r>
              <a:rPr lang="en-US" sz="3500">
                <a:solidFill>
                  <a:srgbClr val="FFFFFF"/>
                </a:solidFill>
                <a:latin typeface="Hammersmith One"/>
                <a:ea typeface="Hammersmith One"/>
                <a:cs typeface="Hammersmith One"/>
                <a:sym typeface="Hammersmith One"/>
              </a:rPr>
              <a:t>67.90%</a:t>
            </a:r>
            <a:r>
              <a:rPr lang="en-US" sz="3500">
                <a:solidFill>
                  <a:srgbClr val="000000"/>
                </a:solidFill>
                <a:latin typeface="Hammersmith One"/>
                <a:ea typeface="Hammersmith One"/>
                <a:cs typeface="Hammersmith One"/>
                <a:sym typeface="Hammersmith One"/>
              </a:rPr>
              <a:t> of the cases in the test set. This is an average level of accuracy, showing that the model performs better than random guessing </a:t>
            </a:r>
            <a:r>
              <a:rPr lang="en-US" sz="3500">
                <a:solidFill>
                  <a:srgbClr val="FFFFFF"/>
                </a:solidFill>
                <a:latin typeface="Hammersmith One"/>
                <a:ea typeface="Hammersmith One"/>
                <a:cs typeface="Hammersmith One"/>
                <a:sym typeface="Hammersmith One"/>
              </a:rPr>
              <a:t>(50%)</a:t>
            </a:r>
            <a:r>
              <a:rPr lang="en-US" sz="3500">
                <a:solidFill>
                  <a:srgbClr val="000000"/>
                </a:solidFill>
                <a:latin typeface="Hammersmith One"/>
                <a:ea typeface="Hammersmith One"/>
                <a:cs typeface="Hammersmith One"/>
                <a:sym typeface="Hammersmith One"/>
              </a:rPr>
              <a:t>. However, it is </a:t>
            </a:r>
            <a:r>
              <a:rPr lang="en-US" sz="3500">
                <a:solidFill>
                  <a:srgbClr val="FFFFFF"/>
                </a:solidFill>
                <a:latin typeface="Hammersmith One"/>
                <a:ea typeface="Hammersmith One"/>
                <a:cs typeface="Hammersmith One"/>
                <a:sym typeface="Hammersmith One"/>
              </a:rPr>
              <a:t>not reliable enough</a:t>
            </a:r>
            <a:r>
              <a:rPr lang="en-US" sz="3500">
                <a:solidFill>
                  <a:srgbClr val="000000"/>
                </a:solidFill>
                <a:latin typeface="Hammersmith One"/>
                <a:ea typeface="Hammersmith One"/>
                <a:cs typeface="Hammersmith One"/>
                <a:sym typeface="Hammersmith One"/>
              </a:rPr>
              <a:t> for real medical applications.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3595698" y="1488556"/>
            <a:ext cx="11096603" cy="7309887"/>
          </a:xfrm>
          <a:custGeom>
            <a:avLst/>
            <a:gdLst/>
            <a:ahLst/>
            <a:cxnLst/>
            <a:rect r="r" b="b" t="t" l="l"/>
            <a:pathLst>
              <a:path h="7309887" w="11096603">
                <a:moveTo>
                  <a:pt x="0" y="0"/>
                </a:moveTo>
                <a:lnTo>
                  <a:pt x="11096604" y="0"/>
                </a:lnTo>
                <a:lnTo>
                  <a:pt x="11096604" y="7309888"/>
                </a:lnTo>
                <a:lnTo>
                  <a:pt x="0" y="7309888"/>
                </a:lnTo>
                <a:lnTo>
                  <a:pt x="0" y="0"/>
                </a:lnTo>
                <a:close/>
              </a:path>
            </a:pathLst>
          </a:custGeom>
          <a:blipFill>
            <a:blip r:embed="rId3"/>
            <a:stretch>
              <a:fillRect l="0" t="0" r="0" b="0"/>
            </a:stretch>
          </a:blipFill>
        </p:spPr>
      </p:sp>
      <p:sp>
        <p:nvSpPr>
          <p:cNvPr name="TextBox 4" id="4"/>
          <p:cNvSpPr txBox="true"/>
          <p:nvPr/>
        </p:nvSpPr>
        <p:spPr>
          <a:xfrm rot="0">
            <a:off x="4421727" y="2863533"/>
            <a:ext cx="9444546" cy="4207509"/>
          </a:xfrm>
          <a:prstGeom prst="rect">
            <a:avLst/>
          </a:prstGeom>
        </p:spPr>
        <p:txBody>
          <a:bodyPr anchor="t" rtlCol="false" tIns="0" lIns="0" bIns="0" rIns="0">
            <a:spAutoFit/>
          </a:bodyPr>
          <a:lstStyle/>
          <a:p>
            <a:pPr algn="ctr">
              <a:lnSpc>
                <a:spcPts val="16519"/>
              </a:lnSpc>
            </a:pPr>
            <a:r>
              <a:rPr lang="en-US" sz="13999">
                <a:solidFill>
                  <a:srgbClr val="221F1B"/>
                </a:solidFill>
                <a:latin typeface="Kaushan Script"/>
                <a:ea typeface="Kaushan Script"/>
                <a:cs typeface="Kaushan Script"/>
                <a:sym typeface="Kaushan Script"/>
              </a:rPr>
              <a:t>Q&amp;A SESSION</a:t>
            </a:r>
          </a:p>
        </p:txBody>
      </p:sp>
      <p:sp>
        <p:nvSpPr>
          <p:cNvPr name="Freeform 5" id="5"/>
          <p:cNvSpPr/>
          <p:nvPr/>
        </p:nvSpPr>
        <p:spPr>
          <a:xfrm flipH="false" flipV="false" rot="0">
            <a:off x="12289958" y="1488556"/>
            <a:ext cx="3152630" cy="1907341"/>
          </a:xfrm>
          <a:custGeom>
            <a:avLst/>
            <a:gdLst/>
            <a:ahLst/>
            <a:cxnLst/>
            <a:rect r="r" b="b" t="t" l="l"/>
            <a:pathLst>
              <a:path h="1907341" w="3152630">
                <a:moveTo>
                  <a:pt x="0" y="0"/>
                </a:moveTo>
                <a:lnTo>
                  <a:pt x="3152630" y="0"/>
                </a:lnTo>
                <a:lnTo>
                  <a:pt x="3152630" y="1907341"/>
                </a:lnTo>
                <a:lnTo>
                  <a:pt x="0" y="1907341"/>
                </a:lnTo>
                <a:lnTo>
                  <a:pt x="0" y="0"/>
                </a:lnTo>
                <a:close/>
              </a:path>
            </a:pathLst>
          </a:custGeom>
          <a:blipFill>
            <a:blip r:embed="rId4"/>
            <a:stretch>
              <a:fillRect l="0" t="0" r="0" b="0"/>
            </a:stretch>
          </a:blipFill>
          <a:ln cap="sq">
            <a:noFill/>
            <a:prstDash val="solid"/>
            <a:miter/>
          </a:ln>
        </p:spPr>
      </p:sp>
      <p:sp>
        <p:nvSpPr>
          <p:cNvPr name="Freeform 6" id="6"/>
          <p:cNvSpPr/>
          <p:nvPr/>
        </p:nvSpPr>
        <p:spPr>
          <a:xfrm flipH="false" flipV="false" rot="0">
            <a:off x="2341946" y="77077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0">
            <a:off x="-1925315" y="1028700"/>
            <a:ext cx="12492751" cy="8229600"/>
          </a:xfrm>
          <a:custGeom>
            <a:avLst/>
            <a:gdLst/>
            <a:ahLst/>
            <a:cxnLst/>
            <a:rect r="r" b="b" t="t" l="l"/>
            <a:pathLst>
              <a:path h="8229600" w="12492751">
                <a:moveTo>
                  <a:pt x="0" y="0"/>
                </a:moveTo>
                <a:lnTo>
                  <a:pt x="12492751" y="0"/>
                </a:lnTo>
                <a:lnTo>
                  <a:pt x="12492751"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8537244" y="1243773"/>
            <a:ext cx="3152630" cy="1907341"/>
          </a:xfrm>
          <a:custGeom>
            <a:avLst/>
            <a:gdLst/>
            <a:ahLst/>
            <a:cxnLst/>
            <a:rect r="r" b="b" t="t" l="l"/>
            <a:pathLst>
              <a:path h="1907341" w="3152630">
                <a:moveTo>
                  <a:pt x="0" y="0"/>
                </a:moveTo>
                <a:lnTo>
                  <a:pt x="3152630" y="0"/>
                </a:lnTo>
                <a:lnTo>
                  <a:pt x="3152630" y="1907341"/>
                </a:lnTo>
                <a:lnTo>
                  <a:pt x="0" y="1907341"/>
                </a:lnTo>
                <a:lnTo>
                  <a:pt x="0" y="0"/>
                </a:lnTo>
                <a:close/>
              </a:path>
            </a:pathLst>
          </a:custGeom>
          <a:blipFill>
            <a:blip r:embed="rId4"/>
            <a:stretch>
              <a:fillRect l="0" t="0" r="0" b="0"/>
            </a:stretch>
          </a:blipFill>
          <a:ln cap="sq">
            <a:noFill/>
            <a:prstDash val="solid"/>
            <a:miter/>
          </a:ln>
        </p:spPr>
      </p:sp>
      <p:sp>
        <p:nvSpPr>
          <p:cNvPr name="Freeform 5" id="5"/>
          <p:cNvSpPr/>
          <p:nvPr/>
        </p:nvSpPr>
        <p:spPr>
          <a:xfrm flipH="false" flipV="false" rot="0">
            <a:off x="557278" y="8276091"/>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7821100" y="4936550"/>
            <a:ext cx="10466900" cy="8229600"/>
          </a:xfrm>
          <a:custGeom>
            <a:avLst/>
            <a:gdLst/>
            <a:ahLst/>
            <a:cxnLst/>
            <a:rect r="r" b="b" t="t" l="l"/>
            <a:pathLst>
              <a:path h="8229600" w="10466900">
                <a:moveTo>
                  <a:pt x="0" y="0"/>
                </a:moveTo>
                <a:lnTo>
                  <a:pt x="10466900" y="0"/>
                </a:lnTo>
                <a:lnTo>
                  <a:pt x="10466900" y="8229600"/>
                </a:lnTo>
                <a:lnTo>
                  <a:pt x="0" y="8229600"/>
                </a:lnTo>
                <a:lnTo>
                  <a:pt x="0" y="0"/>
                </a:lnTo>
                <a:close/>
              </a:path>
            </a:pathLst>
          </a:custGeom>
          <a:blipFill>
            <a:blip r:embed="rId6"/>
            <a:stretch>
              <a:fillRect l="0" t="0" r="0" b="0"/>
            </a:stretch>
          </a:blipFill>
          <a:ln cap="sq">
            <a:noFill/>
            <a:prstDash val="solid"/>
            <a:miter/>
          </a:ln>
        </p:spPr>
      </p:sp>
      <p:sp>
        <p:nvSpPr>
          <p:cNvPr name="Freeform 7" id="7"/>
          <p:cNvSpPr/>
          <p:nvPr/>
        </p:nvSpPr>
        <p:spPr>
          <a:xfrm flipH="false" flipV="false" rot="0">
            <a:off x="14960304" y="7440103"/>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TextBox 8" id="8"/>
          <p:cNvSpPr txBox="true"/>
          <p:nvPr/>
        </p:nvSpPr>
        <p:spPr>
          <a:xfrm rot="0">
            <a:off x="0" y="3049270"/>
            <a:ext cx="9444546" cy="4207509"/>
          </a:xfrm>
          <a:prstGeom prst="rect">
            <a:avLst/>
          </a:prstGeom>
        </p:spPr>
        <p:txBody>
          <a:bodyPr anchor="t" rtlCol="false" tIns="0" lIns="0" bIns="0" rIns="0">
            <a:spAutoFit/>
          </a:bodyPr>
          <a:lstStyle/>
          <a:p>
            <a:pPr algn="ctr">
              <a:lnSpc>
                <a:spcPts val="16519"/>
              </a:lnSpc>
            </a:pPr>
            <a:r>
              <a:rPr lang="en-US" sz="13999">
                <a:solidFill>
                  <a:srgbClr val="221F1B"/>
                </a:solidFill>
                <a:latin typeface="Kaushan Script"/>
                <a:ea typeface="Kaushan Script"/>
                <a:cs typeface="Kaushan Script"/>
                <a:sym typeface="Kaushan Script"/>
              </a:rPr>
              <a:t>Thank</a:t>
            </a:r>
          </a:p>
          <a:p>
            <a:pPr algn="ctr">
              <a:lnSpc>
                <a:spcPts val="16519"/>
              </a:lnSpc>
            </a:pPr>
            <a:r>
              <a:rPr lang="en-US" sz="13999">
                <a:solidFill>
                  <a:srgbClr val="221F1B"/>
                </a:solidFill>
                <a:latin typeface="Kaushan Script"/>
                <a:ea typeface="Kaushan Script"/>
                <a:cs typeface="Kaushan Script"/>
                <a:sym typeface="Kaushan Script"/>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1380" r="-5313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8236" r="0" b="-8874"/>
            </a:stretch>
          </a:blipFill>
        </p:spPr>
      </p:sp>
      <p:sp>
        <p:nvSpPr>
          <p:cNvPr name="Freeform 4" id="4"/>
          <p:cNvSpPr/>
          <p:nvPr/>
        </p:nvSpPr>
        <p:spPr>
          <a:xfrm flipH="false" flipV="false" rot="0">
            <a:off x="-1042249" y="-5952342"/>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5"/>
            <a:stretch>
              <a:fillRect l="0" t="0" r="0" b="0"/>
            </a:stretch>
          </a:blipFill>
        </p:spPr>
      </p:sp>
      <p:sp>
        <p:nvSpPr>
          <p:cNvPr name="TextBox 5" id="5"/>
          <p:cNvSpPr txBox="true"/>
          <p:nvPr/>
        </p:nvSpPr>
        <p:spPr>
          <a:xfrm rot="0">
            <a:off x="3930627" y="1057275"/>
            <a:ext cx="10426746" cy="1792605"/>
          </a:xfrm>
          <a:prstGeom prst="rect">
            <a:avLst/>
          </a:prstGeom>
        </p:spPr>
        <p:txBody>
          <a:bodyPr anchor="t" rtlCol="false" tIns="0" lIns="0" bIns="0" rIns="0">
            <a:spAutoFit/>
          </a:bodyPr>
          <a:lstStyle/>
          <a:p>
            <a:pPr algn="ctr" marL="0" indent="0" lvl="0">
              <a:lnSpc>
                <a:spcPts val="14160"/>
              </a:lnSpc>
              <a:spcBef>
                <a:spcPct val="0"/>
              </a:spcBef>
            </a:pPr>
            <a:r>
              <a:rPr lang="en-US" sz="12000">
                <a:solidFill>
                  <a:srgbClr val="221F1B"/>
                </a:solidFill>
                <a:latin typeface="Kaushan Script"/>
                <a:ea typeface="Kaushan Script"/>
                <a:cs typeface="Kaushan Script"/>
                <a:sym typeface="Kaushan Script"/>
              </a:rPr>
              <a:t>Contents</a:t>
            </a:r>
          </a:p>
        </p:txBody>
      </p:sp>
      <p:sp>
        <p:nvSpPr>
          <p:cNvPr name="Freeform 6" id="6"/>
          <p:cNvSpPr/>
          <p:nvPr/>
        </p:nvSpPr>
        <p:spPr>
          <a:xfrm flipH="false" flipV="false" rot="0">
            <a:off x="15380794" y="75029"/>
            <a:ext cx="3152630" cy="1907341"/>
          </a:xfrm>
          <a:custGeom>
            <a:avLst/>
            <a:gdLst/>
            <a:ahLst/>
            <a:cxnLst/>
            <a:rect r="r" b="b" t="t" l="l"/>
            <a:pathLst>
              <a:path h="1907341" w="3152630">
                <a:moveTo>
                  <a:pt x="0" y="0"/>
                </a:moveTo>
                <a:lnTo>
                  <a:pt x="3152630" y="0"/>
                </a:lnTo>
                <a:lnTo>
                  <a:pt x="3152630" y="1907342"/>
                </a:lnTo>
                <a:lnTo>
                  <a:pt x="0" y="1907342"/>
                </a:lnTo>
                <a:lnTo>
                  <a:pt x="0" y="0"/>
                </a:lnTo>
                <a:close/>
              </a:path>
            </a:pathLst>
          </a:custGeom>
          <a:blipFill>
            <a:blip r:embed="rId6"/>
            <a:stretch>
              <a:fillRect l="0" t="0" r="0" b="0"/>
            </a:stretch>
          </a:blipFill>
          <a:ln cap="sq">
            <a:noFill/>
            <a:prstDash val="solid"/>
            <a:miter/>
          </a:ln>
        </p:spPr>
      </p:sp>
      <p:sp>
        <p:nvSpPr>
          <p:cNvPr name="Freeform 7" id="7"/>
          <p:cNvSpPr/>
          <p:nvPr/>
        </p:nvSpPr>
        <p:spPr>
          <a:xfrm flipH="false" flipV="false" rot="0">
            <a:off x="-225052" y="9258300"/>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7"/>
            <a:stretch>
              <a:fillRect l="0" t="0" r="0" b="0"/>
            </a:stretch>
          </a:blipFill>
          <a:ln cap="sq">
            <a:noFill/>
            <a:prstDash val="solid"/>
            <a:miter/>
          </a:ln>
        </p:spPr>
      </p:sp>
      <p:sp>
        <p:nvSpPr>
          <p:cNvPr name="Freeform 8" id="8"/>
          <p:cNvSpPr/>
          <p:nvPr/>
        </p:nvSpPr>
        <p:spPr>
          <a:xfrm flipH="false" flipV="false" rot="0">
            <a:off x="15519455" y="8181636"/>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8"/>
            <a:stretch>
              <a:fillRect l="0" t="0" r="0" b="0"/>
            </a:stretch>
          </a:blipFill>
          <a:ln cap="sq">
            <a:noFill/>
            <a:prstDash val="solid"/>
            <a:miter/>
          </a:ln>
        </p:spPr>
      </p:sp>
      <p:sp>
        <p:nvSpPr>
          <p:cNvPr name="TextBox 9" id="9"/>
          <p:cNvSpPr txBox="true"/>
          <p:nvPr/>
        </p:nvSpPr>
        <p:spPr>
          <a:xfrm rot="0">
            <a:off x="2870909" y="3276881"/>
            <a:ext cx="13044607" cy="6756678"/>
          </a:xfrm>
          <a:prstGeom prst="rect">
            <a:avLst/>
          </a:prstGeom>
        </p:spPr>
        <p:txBody>
          <a:bodyPr anchor="t" rtlCol="false" tIns="0" lIns="0" bIns="0" rIns="0">
            <a:spAutoFit/>
          </a:bodyPr>
          <a:lstStyle/>
          <a:p>
            <a:pPr algn="just" marL="1185084" indent="-592542" lvl="1">
              <a:lnSpc>
                <a:spcPts val="7684"/>
              </a:lnSpc>
              <a:buAutoNum type="arabicPeriod" startAt="1"/>
            </a:pPr>
            <a:r>
              <a:rPr lang="en-US" b="true" sz="5489">
                <a:solidFill>
                  <a:srgbClr val="221F1B"/>
                </a:solidFill>
                <a:latin typeface="Canva Sans Bold"/>
                <a:ea typeface="Canva Sans Bold"/>
                <a:cs typeface="Canva Sans Bold"/>
                <a:sym typeface="Canva Sans Bold"/>
              </a:rPr>
              <a:t>Reason for choosing the topic</a:t>
            </a:r>
          </a:p>
          <a:p>
            <a:pPr algn="just" marL="1185084" indent="-592542" lvl="1">
              <a:lnSpc>
                <a:spcPts val="7684"/>
              </a:lnSpc>
              <a:buAutoNum type="arabicPeriod" startAt="1"/>
            </a:pPr>
            <a:r>
              <a:rPr lang="en-US" b="true" sz="5489">
                <a:solidFill>
                  <a:srgbClr val="221F1B"/>
                </a:solidFill>
                <a:latin typeface="Canva Sans Bold"/>
                <a:ea typeface="Canva Sans Bold"/>
                <a:cs typeface="Canva Sans Bold"/>
                <a:sym typeface="Canva Sans Bold"/>
              </a:rPr>
              <a:t>Data visualization</a:t>
            </a:r>
          </a:p>
          <a:p>
            <a:pPr algn="just" marL="1185084" indent="-592542" lvl="1">
              <a:lnSpc>
                <a:spcPts val="7684"/>
              </a:lnSpc>
              <a:buAutoNum type="arabicPeriod" startAt="1"/>
            </a:pPr>
            <a:r>
              <a:rPr lang="en-US" b="true" sz="5489">
                <a:solidFill>
                  <a:srgbClr val="221F1B"/>
                </a:solidFill>
                <a:latin typeface="Canva Sans Bold"/>
                <a:ea typeface="Canva Sans Bold"/>
                <a:cs typeface="Canva Sans Bold"/>
                <a:sym typeface="Canva Sans Bold"/>
              </a:rPr>
              <a:t>Theoretical concepts and formulas</a:t>
            </a:r>
          </a:p>
          <a:p>
            <a:pPr algn="just" marL="1185084" indent="-592542" lvl="1">
              <a:lnSpc>
                <a:spcPts val="7684"/>
              </a:lnSpc>
              <a:buAutoNum type="arabicPeriod" startAt="1"/>
            </a:pPr>
            <a:r>
              <a:rPr lang="en-US" b="true" sz="5489">
                <a:solidFill>
                  <a:srgbClr val="221F1B"/>
                </a:solidFill>
                <a:latin typeface="Canva Sans Bold"/>
                <a:ea typeface="Canva Sans Bold"/>
                <a:cs typeface="Canva Sans Bold"/>
                <a:sym typeface="Canva Sans Bold"/>
              </a:rPr>
              <a:t>Code</a:t>
            </a:r>
          </a:p>
          <a:p>
            <a:pPr algn="just" marL="1185084" indent="-592542" lvl="1">
              <a:lnSpc>
                <a:spcPts val="7684"/>
              </a:lnSpc>
              <a:buAutoNum type="arabicPeriod" startAt="1"/>
            </a:pPr>
            <a:r>
              <a:rPr lang="en-US" b="true" sz="5489">
                <a:solidFill>
                  <a:srgbClr val="221F1B"/>
                </a:solidFill>
                <a:latin typeface="Canva Sans Bold"/>
                <a:ea typeface="Canva Sans Bold"/>
                <a:cs typeface="Canva Sans Bold"/>
                <a:sym typeface="Canva Sans Bold"/>
              </a:rPr>
              <a:t>Results</a:t>
            </a:r>
          </a:p>
          <a:p>
            <a:pPr algn="just" marL="1185084" indent="-592542" lvl="1">
              <a:lnSpc>
                <a:spcPts val="7684"/>
              </a:lnSpc>
              <a:buAutoNum type="arabicPeriod" startAt="1"/>
            </a:pPr>
            <a:r>
              <a:rPr lang="en-US" b="true" sz="5489">
                <a:solidFill>
                  <a:srgbClr val="221F1B"/>
                </a:solidFill>
                <a:latin typeface="Canva Sans Bold"/>
                <a:ea typeface="Canva Sans Bold"/>
                <a:cs typeface="Canva Sans Bold"/>
                <a:sym typeface="Canva Sans Bold"/>
              </a:rPr>
              <a:t>Conclusion</a:t>
            </a:r>
          </a:p>
          <a:p>
            <a:pPr algn="just">
              <a:lnSpc>
                <a:spcPts val="768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508908"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TextBox 4" id="4"/>
          <p:cNvSpPr txBox="true"/>
          <p:nvPr/>
        </p:nvSpPr>
        <p:spPr>
          <a:xfrm rot="0">
            <a:off x="2477412" y="1115377"/>
            <a:ext cx="13333176" cy="2247900"/>
          </a:xfrm>
          <a:prstGeom prst="rect">
            <a:avLst/>
          </a:prstGeom>
        </p:spPr>
        <p:txBody>
          <a:bodyPr anchor="t" rtlCol="false" tIns="0" lIns="0" bIns="0" rIns="0">
            <a:spAutoFit/>
          </a:bodyPr>
          <a:lstStyle/>
          <a:p>
            <a:pPr algn="ctr" marL="1619250" indent="-809625" lvl="1">
              <a:lnSpc>
                <a:spcPts val="8850"/>
              </a:lnSpc>
              <a:buAutoNum type="arabicPeriod" startAt="1"/>
            </a:pPr>
            <a:r>
              <a:rPr lang="en-US" sz="7500">
                <a:solidFill>
                  <a:srgbClr val="000000"/>
                </a:solidFill>
                <a:latin typeface="Kaushan Script"/>
                <a:ea typeface="Kaushan Script"/>
                <a:cs typeface="Kaushan Script"/>
                <a:sym typeface="Kaushan Script"/>
              </a:rPr>
              <a:t>Reason for choosing the topic</a:t>
            </a:r>
          </a:p>
          <a:p>
            <a:pPr algn="ctr">
              <a:lnSpc>
                <a:spcPts val="8850"/>
              </a:lnSpc>
            </a:pPr>
          </a:p>
        </p:txBody>
      </p:sp>
      <p:sp>
        <p:nvSpPr>
          <p:cNvPr name="TextBox 5" id="5"/>
          <p:cNvSpPr txBox="true"/>
          <p:nvPr/>
        </p:nvSpPr>
        <p:spPr>
          <a:xfrm rot="0">
            <a:off x="1613606" y="2229802"/>
            <a:ext cx="15060788" cy="7935214"/>
          </a:xfrm>
          <a:prstGeom prst="rect">
            <a:avLst/>
          </a:prstGeom>
        </p:spPr>
        <p:txBody>
          <a:bodyPr anchor="t" rtlCol="false" tIns="0" lIns="0" bIns="0" rIns="0">
            <a:spAutoFit/>
          </a:bodyPr>
          <a:lstStyle/>
          <a:p>
            <a:pPr algn="just" marL="885184" indent="-442592" lvl="1">
              <a:lnSpc>
                <a:spcPts val="4837"/>
              </a:lnSpc>
              <a:spcBef>
                <a:spcPct val="0"/>
              </a:spcBef>
              <a:buFont typeface="Arial"/>
              <a:buChar char="•"/>
            </a:pPr>
            <a:r>
              <a:rPr lang="en-US" sz="4099">
                <a:solidFill>
                  <a:srgbClr val="FFFFFF"/>
                </a:solidFill>
                <a:latin typeface="Hammersmith One"/>
                <a:ea typeface="Hammersmith One"/>
                <a:cs typeface="Hammersmith One"/>
                <a:sym typeface="Hammersmith One"/>
              </a:rPr>
              <a:t>Obj</a:t>
            </a:r>
            <a:r>
              <a:rPr lang="en-US" sz="4099" strike="noStrike" u="none">
                <a:solidFill>
                  <a:srgbClr val="FFFFFF"/>
                </a:solidFill>
                <a:latin typeface="Hammersmith One"/>
                <a:ea typeface="Hammersmith One"/>
                <a:cs typeface="Hammersmith One"/>
                <a:sym typeface="Hammersmith One"/>
              </a:rPr>
              <a:t>ec</a:t>
            </a:r>
            <a:r>
              <a:rPr lang="en-US" sz="4099" strike="noStrike" u="none">
                <a:solidFill>
                  <a:srgbClr val="FFFFFF"/>
                </a:solidFill>
                <a:latin typeface="Hammersmith One"/>
                <a:ea typeface="Hammersmith One"/>
                <a:cs typeface="Hammersmith One"/>
                <a:sym typeface="Hammersmith One"/>
              </a:rPr>
              <a:t>tive</a:t>
            </a:r>
            <a:r>
              <a:rPr lang="en-US" sz="4099" strike="noStrike" u="none">
                <a:solidFill>
                  <a:srgbClr val="FFFFFF"/>
                </a:solidFill>
                <a:latin typeface="Hammersmith One"/>
                <a:ea typeface="Hammersmith One"/>
                <a:cs typeface="Hammersmith One"/>
                <a:sym typeface="Hammersmith One"/>
              </a:rPr>
              <a:t>:</a:t>
            </a:r>
            <a:r>
              <a:rPr lang="en-US" sz="4099" strike="noStrike" u="none">
                <a:solidFill>
                  <a:srgbClr val="FFFFFF"/>
                </a:solidFill>
                <a:latin typeface="Hammersmith One"/>
                <a:ea typeface="Hammersmith One"/>
                <a:cs typeface="Hammersmith One"/>
                <a:sym typeface="Hammersmith One"/>
              </a:rPr>
              <a:t> </a:t>
            </a:r>
            <a:r>
              <a:rPr lang="en-US" sz="4099" strike="noStrike" u="none">
                <a:solidFill>
                  <a:srgbClr val="000000"/>
                </a:solidFill>
                <a:latin typeface="Hammersmith One"/>
                <a:ea typeface="Hammersmith One"/>
                <a:cs typeface="Hammersmith One"/>
                <a:sym typeface="Hammersmith One"/>
              </a:rPr>
              <a:t>Predict the risk of heart attacks based on health and lifestyle factors using logis</a:t>
            </a:r>
            <a:r>
              <a:rPr lang="en-US" sz="4099" strike="noStrike" u="none">
                <a:solidFill>
                  <a:srgbClr val="000000"/>
                </a:solidFill>
                <a:latin typeface="Hammersmith One"/>
                <a:ea typeface="Hammersmith One"/>
                <a:cs typeface="Hammersmith One"/>
                <a:sym typeface="Hammersmith One"/>
              </a:rPr>
              <a:t>tic </a:t>
            </a:r>
            <a:r>
              <a:rPr lang="en-US" sz="4099" strike="noStrike" u="none">
                <a:solidFill>
                  <a:srgbClr val="000000"/>
                </a:solidFill>
                <a:latin typeface="Hammersmith One"/>
                <a:ea typeface="Hammersmith One"/>
                <a:cs typeface="Hammersmith One"/>
                <a:sym typeface="Hammersmith One"/>
              </a:rPr>
              <a:t>re</a:t>
            </a:r>
            <a:r>
              <a:rPr lang="en-US" sz="4099" strike="noStrike" u="none">
                <a:solidFill>
                  <a:srgbClr val="000000"/>
                </a:solidFill>
                <a:latin typeface="Hammersmith One"/>
                <a:ea typeface="Hammersmith One"/>
                <a:cs typeface="Hammersmith One"/>
                <a:sym typeface="Hammersmith One"/>
              </a:rPr>
              <a:t>g</a:t>
            </a:r>
            <a:r>
              <a:rPr lang="en-US" sz="4099" strike="noStrike" u="none">
                <a:solidFill>
                  <a:srgbClr val="000000"/>
                </a:solidFill>
                <a:latin typeface="Hammersmith One"/>
                <a:ea typeface="Hammersmith One"/>
                <a:cs typeface="Hammersmith One"/>
                <a:sym typeface="Hammersmith One"/>
              </a:rPr>
              <a:t>r</a:t>
            </a:r>
            <a:r>
              <a:rPr lang="en-US" sz="4099" strike="noStrike" u="none">
                <a:solidFill>
                  <a:srgbClr val="000000"/>
                </a:solidFill>
                <a:latin typeface="Hammersmith One"/>
                <a:ea typeface="Hammersmith One"/>
                <a:cs typeface="Hammersmith One"/>
                <a:sym typeface="Hammersmith One"/>
              </a:rPr>
              <a:t>e</a:t>
            </a:r>
            <a:r>
              <a:rPr lang="en-US" sz="4099" strike="noStrike" u="none">
                <a:solidFill>
                  <a:srgbClr val="000000"/>
                </a:solidFill>
                <a:latin typeface="Hammersmith One"/>
                <a:ea typeface="Hammersmith One"/>
                <a:cs typeface="Hammersmith One"/>
                <a:sym typeface="Hammersmith One"/>
              </a:rPr>
              <a:t>ssion.</a:t>
            </a:r>
          </a:p>
          <a:p>
            <a:pPr algn="just" marL="885184" indent="-442592" lvl="1">
              <a:lnSpc>
                <a:spcPts val="4837"/>
              </a:lnSpc>
              <a:spcBef>
                <a:spcPct val="0"/>
              </a:spcBef>
              <a:buFont typeface="Arial"/>
              <a:buChar char="•"/>
            </a:pPr>
            <a:r>
              <a:rPr lang="en-US" sz="4099" strike="noStrike" u="none">
                <a:solidFill>
                  <a:srgbClr val="FFFFFF"/>
                </a:solidFill>
                <a:latin typeface="Hammersmith One"/>
                <a:ea typeface="Hammersmith One"/>
                <a:cs typeface="Hammersmith One"/>
                <a:sym typeface="Hammersmith One"/>
              </a:rPr>
              <a:t>Methodology: </a:t>
            </a:r>
            <a:r>
              <a:rPr lang="en-US" sz="4099" strike="noStrike" u="none">
                <a:solidFill>
                  <a:srgbClr val="000000"/>
                </a:solidFill>
                <a:latin typeface="Hammersmith One"/>
                <a:ea typeface="Hammersmith One"/>
                <a:cs typeface="Hammersmith One"/>
                <a:sym typeface="Hammersmith One"/>
              </a:rPr>
              <a:t>Analyzed real-world patient data and applied both uni</a:t>
            </a:r>
            <a:r>
              <a:rPr lang="en-US" sz="4099" strike="noStrike" u="none">
                <a:solidFill>
                  <a:srgbClr val="000000"/>
                </a:solidFill>
                <a:latin typeface="Hammersmith One"/>
                <a:ea typeface="Hammersmith One"/>
                <a:cs typeface="Hammersmith One"/>
                <a:sym typeface="Hammersmith One"/>
              </a:rPr>
              <a:t>va</a:t>
            </a:r>
            <a:r>
              <a:rPr lang="en-US" sz="4099" strike="noStrike" u="none">
                <a:solidFill>
                  <a:srgbClr val="000000"/>
                </a:solidFill>
                <a:latin typeface="Hammersmith One"/>
                <a:ea typeface="Hammersmith One"/>
                <a:cs typeface="Hammersmith One"/>
                <a:sym typeface="Hammersmith One"/>
              </a:rPr>
              <a:t>r</a:t>
            </a:r>
            <a:r>
              <a:rPr lang="en-US" sz="4099" strike="noStrike" u="none">
                <a:solidFill>
                  <a:srgbClr val="000000"/>
                </a:solidFill>
                <a:latin typeface="Hammersmith One"/>
                <a:ea typeface="Hammersmith One"/>
                <a:cs typeface="Hammersmith One"/>
                <a:sym typeface="Hammersmith One"/>
              </a:rPr>
              <a:t>iate</a:t>
            </a:r>
            <a:r>
              <a:rPr lang="en-US" sz="4099" strike="noStrike" u="none">
                <a:solidFill>
                  <a:srgbClr val="000000"/>
                </a:solidFill>
                <a:latin typeface="Hammersmith One"/>
                <a:ea typeface="Hammersmith One"/>
                <a:cs typeface="Hammersmith One"/>
                <a:sym typeface="Hammersmith One"/>
              </a:rPr>
              <a:t> </a:t>
            </a:r>
            <a:r>
              <a:rPr lang="en-US" sz="4099" strike="noStrike" u="none">
                <a:solidFill>
                  <a:srgbClr val="000000"/>
                </a:solidFill>
                <a:latin typeface="Hammersmith One"/>
                <a:ea typeface="Hammersmith One"/>
                <a:cs typeface="Hammersmith One"/>
                <a:sym typeface="Hammersmith One"/>
              </a:rPr>
              <a:t>a</a:t>
            </a:r>
            <a:r>
              <a:rPr lang="en-US" sz="4099" strike="noStrike" u="none">
                <a:solidFill>
                  <a:srgbClr val="000000"/>
                </a:solidFill>
                <a:latin typeface="Hammersmith One"/>
                <a:ea typeface="Hammersmith One"/>
                <a:cs typeface="Hammersmith One"/>
                <a:sym typeface="Hammersmith One"/>
              </a:rPr>
              <a:t>nd multivariate logistic regression to identify significant predictors.</a:t>
            </a:r>
          </a:p>
          <a:p>
            <a:pPr algn="just" marL="885184" indent="-442592" lvl="1">
              <a:lnSpc>
                <a:spcPts val="4837"/>
              </a:lnSpc>
              <a:spcBef>
                <a:spcPct val="0"/>
              </a:spcBef>
              <a:buFont typeface="Arial"/>
              <a:buChar char="•"/>
            </a:pPr>
            <a:r>
              <a:rPr lang="en-US" sz="4099" strike="noStrike" u="none">
                <a:solidFill>
                  <a:srgbClr val="FFFFFF"/>
                </a:solidFill>
                <a:latin typeface="Hammersmith One"/>
                <a:ea typeface="Hammersmith One"/>
                <a:cs typeface="Hammersmith One"/>
                <a:sym typeface="Hammersmith One"/>
              </a:rPr>
              <a:t>Results: </a:t>
            </a:r>
            <a:r>
              <a:rPr lang="en-US" sz="4099" strike="noStrike" u="none">
                <a:solidFill>
                  <a:srgbClr val="000000"/>
                </a:solidFill>
                <a:latin typeface="Hammersmith One"/>
                <a:ea typeface="Hammersmith One"/>
                <a:cs typeface="Hammersmith One"/>
                <a:sym typeface="Hammersmith One"/>
              </a:rPr>
              <a:t>Identified key risk factors that can help in early detection, prevention, and effective intervention for heart disease.</a:t>
            </a:r>
          </a:p>
          <a:p>
            <a:pPr algn="just" marL="885184" indent="-442592" lvl="1">
              <a:lnSpc>
                <a:spcPts val="4837"/>
              </a:lnSpc>
              <a:spcBef>
                <a:spcPct val="0"/>
              </a:spcBef>
              <a:buFont typeface="Arial"/>
              <a:buChar char="•"/>
            </a:pPr>
            <a:r>
              <a:rPr lang="en-US" sz="4099" strike="noStrike" u="none">
                <a:solidFill>
                  <a:srgbClr val="FFFFFF"/>
                </a:solidFill>
                <a:latin typeface="Hammersmith One"/>
                <a:ea typeface="Hammersmith One"/>
                <a:cs typeface="Hammersmith One"/>
                <a:sym typeface="Hammersmith One"/>
              </a:rPr>
              <a:t>Applications: </a:t>
            </a:r>
            <a:r>
              <a:rPr lang="en-US" sz="4099" strike="noStrike" u="none">
                <a:solidFill>
                  <a:srgbClr val="000000"/>
                </a:solidFill>
                <a:latin typeface="Hammersmith One"/>
                <a:ea typeface="Hammersmith One"/>
                <a:cs typeface="Hammersmith One"/>
                <a:sym typeface="Hammersmith One"/>
              </a:rPr>
              <a:t>Support early diagnosis, guide preventive measures, and develop personalized treatment strategies based on data-driven insights.</a:t>
            </a:r>
          </a:p>
          <a:p>
            <a:pPr algn="just">
              <a:lnSpc>
                <a:spcPts val="4837"/>
              </a:lnSpc>
              <a:spcBef>
                <a:spcPct val="0"/>
              </a:spcBef>
            </a:pPr>
          </a:p>
          <a:p>
            <a:pPr algn="just" marL="0" indent="0" lvl="0">
              <a:lnSpc>
                <a:spcPts val="4837"/>
              </a:lnSpc>
              <a:spcBef>
                <a:spcPct val="0"/>
              </a:spcBef>
            </a:pPr>
          </a:p>
        </p:txBody>
      </p:sp>
      <p:sp>
        <p:nvSpPr>
          <p:cNvPr name="Freeform 6" id="6"/>
          <p:cNvSpPr/>
          <p:nvPr/>
        </p:nvSpPr>
        <p:spPr>
          <a:xfrm flipH="false" flipV="false" rot="0">
            <a:off x="-2005231" y="-599979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5"/>
            <a:stretch>
              <a:fillRect l="0" t="0" r="0" b="0"/>
            </a:stretch>
          </a:blipFill>
          <a:ln cap="sq">
            <a:noFill/>
            <a:prstDash val="solid"/>
            <a:miter/>
          </a:ln>
        </p:spPr>
      </p:sp>
      <p:sp>
        <p:nvSpPr>
          <p:cNvPr name="Freeform 8" id="8"/>
          <p:cNvSpPr/>
          <p:nvPr/>
        </p:nvSpPr>
        <p:spPr>
          <a:xfrm flipH="false" flipV="false" rot="0">
            <a:off x="15412692" y="8136459"/>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6"/>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TextBox 5" id="5"/>
          <p:cNvSpPr txBox="true"/>
          <p:nvPr/>
        </p:nvSpPr>
        <p:spPr>
          <a:xfrm rot="0">
            <a:off x="3630687" y="3793612"/>
            <a:ext cx="10629271" cy="1346949"/>
          </a:xfrm>
          <a:prstGeom prst="rect">
            <a:avLst/>
          </a:prstGeom>
        </p:spPr>
        <p:txBody>
          <a:bodyPr anchor="t" rtlCol="false" tIns="0" lIns="0" bIns="0" rIns="0">
            <a:spAutoFit/>
          </a:bodyPr>
          <a:lstStyle/>
          <a:p>
            <a:pPr algn="ctr">
              <a:lnSpc>
                <a:spcPts val="10673"/>
              </a:lnSpc>
            </a:pPr>
            <a:r>
              <a:rPr lang="en-US" sz="9044">
                <a:solidFill>
                  <a:srgbClr val="000000"/>
                </a:solidFill>
                <a:latin typeface="Kaushan Script"/>
                <a:ea typeface="Kaushan Script"/>
                <a:cs typeface="Kaushan Script"/>
                <a:sym typeface="Kaushan Script"/>
              </a:rPr>
              <a:t>2. Data visualization </a:t>
            </a:r>
          </a:p>
        </p:txBody>
      </p:sp>
      <p:sp>
        <p:nvSpPr>
          <p:cNvPr name="Freeform 6" id="6"/>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0" y="75029"/>
            <a:ext cx="18685609" cy="9904743"/>
          </a:xfrm>
          <a:custGeom>
            <a:avLst/>
            <a:gdLst/>
            <a:ahLst/>
            <a:cxnLst/>
            <a:rect r="r" b="b" t="t" l="l"/>
            <a:pathLst>
              <a:path h="9904743" w="18685609">
                <a:moveTo>
                  <a:pt x="0" y="0"/>
                </a:moveTo>
                <a:lnTo>
                  <a:pt x="18685609" y="0"/>
                </a:lnTo>
                <a:lnTo>
                  <a:pt x="18685609" y="9904744"/>
                </a:lnTo>
                <a:lnTo>
                  <a:pt x="0" y="9904744"/>
                </a:lnTo>
                <a:lnTo>
                  <a:pt x="0" y="0"/>
                </a:lnTo>
                <a:close/>
              </a:path>
            </a:pathLst>
          </a:custGeom>
          <a:blipFill>
            <a:blip r:embed="rId3"/>
            <a:stretch>
              <a:fillRect l="0" t="-10046" r="0" b="-14228"/>
            </a:stretch>
          </a:blipFill>
        </p:spPr>
      </p:sp>
      <p:sp>
        <p:nvSpPr>
          <p:cNvPr name="Freeform 4" id="4"/>
          <p:cNvSpPr/>
          <p:nvPr/>
        </p:nvSpPr>
        <p:spPr>
          <a:xfrm flipH="false" flipV="false" rot="0">
            <a:off x="-741016" y="-6663019"/>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0" y="9258300"/>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17434273" y="75029"/>
            <a:ext cx="3152630" cy="1907341"/>
          </a:xfrm>
          <a:custGeom>
            <a:avLst/>
            <a:gdLst/>
            <a:ahLst/>
            <a:cxnLst/>
            <a:rect r="r" b="b" t="t" l="l"/>
            <a:pathLst>
              <a:path h="1907341" w="3152630">
                <a:moveTo>
                  <a:pt x="0" y="0"/>
                </a:moveTo>
                <a:lnTo>
                  <a:pt x="3152630" y="0"/>
                </a:lnTo>
                <a:lnTo>
                  <a:pt x="3152630" y="1907342"/>
                </a:lnTo>
                <a:lnTo>
                  <a:pt x="0" y="1907342"/>
                </a:lnTo>
                <a:lnTo>
                  <a:pt x="0" y="0"/>
                </a:lnTo>
                <a:close/>
              </a:path>
            </a:pathLst>
          </a:custGeom>
          <a:blipFill>
            <a:blip r:embed="rId6"/>
            <a:stretch>
              <a:fillRect l="0" t="0" r="0" b="0"/>
            </a:stretch>
          </a:blipFill>
          <a:ln cap="sq">
            <a:noFill/>
            <a:prstDash val="solid"/>
            <a:miter/>
          </a:ln>
        </p:spPr>
      </p:sp>
      <p:sp>
        <p:nvSpPr>
          <p:cNvPr name="Freeform 7" id="7"/>
          <p:cNvSpPr/>
          <p:nvPr/>
        </p:nvSpPr>
        <p:spPr>
          <a:xfrm flipH="false" flipV="false" rot="0">
            <a:off x="15996619" y="8786520"/>
            <a:ext cx="2875308" cy="2386506"/>
          </a:xfrm>
          <a:custGeom>
            <a:avLst/>
            <a:gdLst/>
            <a:ahLst/>
            <a:cxnLst/>
            <a:rect r="r" b="b" t="t" l="l"/>
            <a:pathLst>
              <a:path h="2386506" w="2875308">
                <a:moveTo>
                  <a:pt x="0" y="0"/>
                </a:moveTo>
                <a:lnTo>
                  <a:pt x="2875309" y="0"/>
                </a:lnTo>
                <a:lnTo>
                  <a:pt x="2875309" y="2386505"/>
                </a:lnTo>
                <a:lnTo>
                  <a:pt x="0" y="2386505"/>
                </a:lnTo>
                <a:lnTo>
                  <a:pt x="0" y="0"/>
                </a:lnTo>
                <a:close/>
              </a:path>
            </a:pathLst>
          </a:custGeom>
          <a:blipFill>
            <a:blip r:embed="rId7"/>
            <a:stretch>
              <a:fillRect l="0" t="0" r="0" b="0"/>
            </a:stretch>
          </a:blipFill>
          <a:ln cap="sq">
            <a:noFill/>
            <a:prstDash val="solid"/>
            <a:miter/>
          </a:ln>
        </p:spPr>
      </p:sp>
      <p:sp>
        <p:nvSpPr>
          <p:cNvPr name="Freeform 8" id="8"/>
          <p:cNvSpPr/>
          <p:nvPr/>
        </p:nvSpPr>
        <p:spPr>
          <a:xfrm flipH="false" flipV="false" rot="0">
            <a:off x="292550" y="1169642"/>
            <a:ext cx="17740999" cy="4657012"/>
          </a:xfrm>
          <a:custGeom>
            <a:avLst/>
            <a:gdLst/>
            <a:ahLst/>
            <a:cxnLst/>
            <a:rect r="r" b="b" t="t" l="l"/>
            <a:pathLst>
              <a:path h="4657012" w="17740999">
                <a:moveTo>
                  <a:pt x="0" y="0"/>
                </a:moveTo>
                <a:lnTo>
                  <a:pt x="17741000" y="0"/>
                </a:lnTo>
                <a:lnTo>
                  <a:pt x="17741000" y="4657013"/>
                </a:lnTo>
                <a:lnTo>
                  <a:pt x="0" y="4657013"/>
                </a:lnTo>
                <a:lnTo>
                  <a:pt x="0" y="0"/>
                </a:lnTo>
                <a:close/>
              </a:path>
            </a:pathLst>
          </a:custGeom>
          <a:blipFill>
            <a:blip r:embed="rId8"/>
            <a:stretch>
              <a:fillRect l="0" t="0" r="0" b="0"/>
            </a:stretch>
          </a:blipFill>
        </p:spPr>
      </p:sp>
      <p:sp>
        <p:nvSpPr>
          <p:cNvPr name="Freeform 9" id="9"/>
          <p:cNvSpPr/>
          <p:nvPr/>
        </p:nvSpPr>
        <p:spPr>
          <a:xfrm flipH="false" flipV="false" rot="0">
            <a:off x="292550" y="6087096"/>
            <a:ext cx="17740999" cy="3171204"/>
          </a:xfrm>
          <a:custGeom>
            <a:avLst/>
            <a:gdLst/>
            <a:ahLst/>
            <a:cxnLst/>
            <a:rect r="r" b="b" t="t" l="l"/>
            <a:pathLst>
              <a:path h="3171204" w="17740999">
                <a:moveTo>
                  <a:pt x="0" y="0"/>
                </a:moveTo>
                <a:lnTo>
                  <a:pt x="17741000" y="0"/>
                </a:lnTo>
                <a:lnTo>
                  <a:pt x="17741000" y="3171204"/>
                </a:lnTo>
                <a:lnTo>
                  <a:pt x="0" y="3171204"/>
                </a:lnTo>
                <a:lnTo>
                  <a:pt x="0" y="0"/>
                </a:lnTo>
                <a:close/>
              </a:path>
            </a:pathLst>
          </a:custGeom>
          <a:blipFill>
            <a:blip r:embed="rId9"/>
            <a:stretch>
              <a:fillRect l="0" t="0" r="0" b="0"/>
            </a:stretch>
          </a:blipFill>
        </p:spPr>
      </p:sp>
      <p:sp>
        <p:nvSpPr>
          <p:cNvPr name="TextBox 10" id="10"/>
          <p:cNvSpPr txBox="true"/>
          <p:nvPr/>
        </p:nvSpPr>
        <p:spPr>
          <a:xfrm rot="0">
            <a:off x="4028169" y="94079"/>
            <a:ext cx="10629271" cy="1075563"/>
          </a:xfrm>
          <a:prstGeom prst="rect">
            <a:avLst/>
          </a:prstGeom>
        </p:spPr>
        <p:txBody>
          <a:bodyPr anchor="t" rtlCol="false" tIns="0" lIns="0" bIns="0" rIns="0">
            <a:spAutoFit/>
          </a:bodyPr>
          <a:lstStyle/>
          <a:p>
            <a:pPr algn="ctr">
              <a:lnSpc>
                <a:spcPts val="8496"/>
              </a:lnSpc>
            </a:pPr>
            <a:r>
              <a:rPr lang="en-US" sz="7200">
                <a:solidFill>
                  <a:srgbClr val="000000"/>
                </a:solidFill>
                <a:latin typeface="Kaushan Script"/>
                <a:ea typeface="Kaushan Script"/>
                <a:cs typeface="Kaushan Script"/>
                <a:sym typeface="Kaushan Script"/>
              </a:rPr>
              <a:t>2.1 Data 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0" y="957288"/>
            <a:ext cx="18685609" cy="8554453"/>
          </a:xfrm>
          <a:custGeom>
            <a:avLst/>
            <a:gdLst/>
            <a:ahLst/>
            <a:cxnLst/>
            <a:rect r="r" b="b" t="t" l="l"/>
            <a:pathLst>
              <a:path h="8554453" w="18685609">
                <a:moveTo>
                  <a:pt x="0" y="0"/>
                </a:moveTo>
                <a:lnTo>
                  <a:pt x="18685609" y="0"/>
                </a:lnTo>
                <a:lnTo>
                  <a:pt x="18685609" y="8554453"/>
                </a:lnTo>
                <a:lnTo>
                  <a:pt x="0" y="8554453"/>
                </a:lnTo>
                <a:lnTo>
                  <a:pt x="0" y="0"/>
                </a:lnTo>
                <a:close/>
              </a:path>
            </a:pathLst>
          </a:custGeom>
          <a:blipFill>
            <a:blip r:embed="rId3"/>
            <a:stretch>
              <a:fillRect l="0" t="-21945" r="0" b="-21945"/>
            </a:stretch>
          </a:blipFill>
        </p:spPr>
      </p:sp>
      <p:sp>
        <p:nvSpPr>
          <p:cNvPr name="Freeform 4" id="4"/>
          <p:cNvSpPr/>
          <p:nvPr/>
        </p:nvSpPr>
        <p:spPr>
          <a:xfrm flipH="false" flipV="false" rot="0">
            <a:off x="-741016" y="-6663019"/>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0" y="9258300"/>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1838091" y="957288"/>
            <a:ext cx="13862818" cy="8456319"/>
          </a:xfrm>
          <a:custGeom>
            <a:avLst/>
            <a:gdLst/>
            <a:ahLst/>
            <a:cxnLst/>
            <a:rect r="r" b="b" t="t" l="l"/>
            <a:pathLst>
              <a:path h="8456319" w="13862818">
                <a:moveTo>
                  <a:pt x="0" y="0"/>
                </a:moveTo>
                <a:lnTo>
                  <a:pt x="13862819" y="0"/>
                </a:lnTo>
                <a:lnTo>
                  <a:pt x="13862819" y="8456319"/>
                </a:lnTo>
                <a:lnTo>
                  <a:pt x="0" y="8456319"/>
                </a:lnTo>
                <a:lnTo>
                  <a:pt x="0" y="0"/>
                </a:lnTo>
                <a:close/>
              </a:path>
            </a:pathLst>
          </a:custGeom>
          <a:blipFill>
            <a:blip r:embed="rId6"/>
            <a:stretch>
              <a:fillRect l="0" t="0" r="0" b="0"/>
            </a:stretch>
          </a:blipFill>
        </p:spPr>
      </p:sp>
      <p:sp>
        <p:nvSpPr>
          <p:cNvPr name="Freeform 7" id="7"/>
          <p:cNvSpPr/>
          <p:nvPr/>
        </p:nvSpPr>
        <p:spPr>
          <a:xfrm flipH="false" flipV="false" rot="0">
            <a:off x="15857958" y="282280"/>
            <a:ext cx="3152630" cy="1907341"/>
          </a:xfrm>
          <a:custGeom>
            <a:avLst/>
            <a:gdLst/>
            <a:ahLst/>
            <a:cxnLst/>
            <a:rect r="r" b="b" t="t" l="l"/>
            <a:pathLst>
              <a:path h="1907341" w="3152630">
                <a:moveTo>
                  <a:pt x="0" y="0"/>
                </a:moveTo>
                <a:lnTo>
                  <a:pt x="3152630" y="0"/>
                </a:lnTo>
                <a:lnTo>
                  <a:pt x="3152630" y="1907342"/>
                </a:lnTo>
                <a:lnTo>
                  <a:pt x="0" y="1907342"/>
                </a:lnTo>
                <a:lnTo>
                  <a:pt x="0" y="0"/>
                </a:lnTo>
                <a:close/>
              </a:path>
            </a:pathLst>
          </a:custGeom>
          <a:blipFill>
            <a:blip r:embed="rId7"/>
            <a:stretch>
              <a:fillRect l="0" t="0" r="0" b="0"/>
            </a:stretch>
          </a:blipFill>
          <a:ln cap="sq">
            <a:noFill/>
            <a:prstDash val="solid"/>
            <a:miter/>
          </a:ln>
        </p:spPr>
      </p:sp>
      <p:sp>
        <p:nvSpPr>
          <p:cNvPr name="Freeform 8" id="8"/>
          <p:cNvSpPr/>
          <p:nvPr/>
        </p:nvSpPr>
        <p:spPr>
          <a:xfrm flipH="false" flipV="false" rot="0">
            <a:off x="15412692"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8"/>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Freeform 4" id="4"/>
          <p:cNvSpPr/>
          <p:nvPr/>
        </p:nvSpPr>
        <p:spPr>
          <a:xfrm flipH="false" flipV="false" rot="0">
            <a:off x="-741016" y="-6021857"/>
            <a:ext cx="7560945" cy="8229600"/>
          </a:xfrm>
          <a:custGeom>
            <a:avLst/>
            <a:gdLst/>
            <a:ahLst/>
            <a:cxnLst/>
            <a:rect r="r" b="b" t="t" l="l"/>
            <a:pathLst>
              <a:path h="8229600" w="7560945">
                <a:moveTo>
                  <a:pt x="0" y="0"/>
                </a:moveTo>
                <a:lnTo>
                  <a:pt x="7560945" y="0"/>
                </a:lnTo>
                <a:lnTo>
                  <a:pt x="756094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4682983" y="564666"/>
            <a:ext cx="3152630" cy="1907341"/>
          </a:xfrm>
          <a:custGeom>
            <a:avLst/>
            <a:gdLst/>
            <a:ahLst/>
            <a:cxnLst/>
            <a:rect r="r" b="b" t="t" l="l"/>
            <a:pathLst>
              <a:path h="1907341" w="3152630">
                <a:moveTo>
                  <a:pt x="0" y="0"/>
                </a:moveTo>
                <a:lnTo>
                  <a:pt x="3152629" y="0"/>
                </a:lnTo>
                <a:lnTo>
                  <a:pt x="3152629" y="1907341"/>
                </a:lnTo>
                <a:lnTo>
                  <a:pt x="0" y="1907341"/>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6"/>
            <a:stretch>
              <a:fillRect l="0" t="0" r="0" b="0"/>
            </a:stretch>
          </a:blipFill>
          <a:ln cap="sq">
            <a:noFill/>
            <a:prstDash val="solid"/>
            <a:miter/>
          </a:ln>
        </p:spPr>
      </p:sp>
      <p:sp>
        <p:nvSpPr>
          <p:cNvPr name="Freeform 7" id="7"/>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7"/>
            <a:stretch>
              <a:fillRect l="0" t="0" r="0" b="0"/>
            </a:stretch>
          </a:blipFill>
          <a:ln cap="sq">
            <a:noFill/>
            <a:prstDash val="solid"/>
            <a:miter/>
          </a:ln>
        </p:spPr>
      </p:sp>
      <p:sp>
        <p:nvSpPr>
          <p:cNvPr name="Freeform 8" id="8"/>
          <p:cNvSpPr/>
          <p:nvPr/>
        </p:nvSpPr>
        <p:spPr>
          <a:xfrm flipH="false" flipV="false" rot="0">
            <a:off x="2762660" y="957288"/>
            <a:ext cx="12267288" cy="8372424"/>
          </a:xfrm>
          <a:custGeom>
            <a:avLst/>
            <a:gdLst/>
            <a:ahLst/>
            <a:cxnLst/>
            <a:rect r="r" b="b" t="t" l="l"/>
            <a:pathLst>
              <a:path h="8372424" w="12267288">
                <a:moveTo>
                  <a:pt x="0" y="0"/>
                </a:moveTo>
                <a:lnTo>
                  <a:pt x="12267288" y="0"/>
                </a:lnTo>
                <a:lnTo>
                  <a:pt x="12267288" y="8372424"/>
                </a:lnTo>
                <a:lnTo>
                  <a:pt x="0" y="8372424"/>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380" r="-53135" b="0"/>
            </a:stretch>
          </a:blipFill>
        </p:spPr>
      </p:sp>
      <p:sp>
        <p:nvSpPr>
          <p:cNvPr name="Freeform 3" id="3"/>
          <p:cNvSpPr/>
          <p:nvPr/>
        </p:nvSpPr>
        <p:spPr>
          <a:xfrm flipH="false" flipV="false" rot="0">
            <a:off x="1113815" y="957288"/>
            <a:ext cx="16060371" cy="8372424"/>
          </a:xfrm>
          <a:custGeom>
            <a:avLst/>
            <a:gdLst/>
            <a:ahLst/>
            <a:cxnLst/>
            <a:rect r="r" b="b" t="t" l="l"/>
            <a:pathLst>
              <a:path h="8372424" w="16060371">
                <a:moveTo>
                  <a:pt x="0" y="0"/>
                </a:moveTo>
                <a:lnTo>
                  <a:pt x="16060370" y="0"/>
                </a:lnTo>
                <a:lnTo>
                  <a:pt x="16060370" y="8372424"/>
                </a:lnTo>
                <a:lnTo>
                  <a:pt x="0" y="8372424"/>
                </a:lnTo>
                <a:lnTo>
                  <a:pt x="0" y="0"/>
                </a:lnTo>
                <a:close/>
              </a:path>
            </a:pathLst>
          </a:custGeom>
          <a:blipFill>
            <a:blip r:embed="rId3"/>
            <a:stretch>
              <a:fillRect l="0" t="-13182" r="0" b="-13182"/>
            </a:stretch>
          </a:blipFill>
        </p:spPr>
      </p:sp>
      <p:sp>
        <p:nvSpPr>
          <p:cNvPr name="TextBox 4" id="4"/>
          <p:cNvSpPr txBox="true"/>
          <p:nvPr/>
        </p:nvSpPr>
        <p:spPr>
          <a:xfrm rot="0">
            <a:off x="1768805" y="3110421"/>
            <a:ext cx="14750390" cy="1123950"/>
          </a:xfrm>
          <a:prstGeom prst="rect">
            <a:avLst/>
          </a:prstGeom>
        </p:spPr>
        <p:txBody>
          <a:bodyPr anchor="t" rtlCol="false" tIns="0" lIns="0" bIns="0" rIns="0">
            <a:spAutoFit/>
          </a:bodyPr>
          <a:lstStyle/>
          <a:p>
            <a:pPr algn="ctr">
              <a:lnSpc>
                <a:spcPts val="8850"/>
              </a:lnSpc>
            </a:pPr>
            <a:r>
              <a:rPr lang="en-US" sz="7500">
                <a:solidFill>
                  <a:srgbClr val="000000"/>
                </a:solidFill>
                <a:latin typeface="Kaushan Script"/>
                <a:ea typeface="Kaushan Script"/>
                <a:cs typeface="Kaushan Script"/>
                <a:sym typeface="Kaushan Script"/>
              </a:rPr>
              <a:t>3. Theoretical concepts and formulas</a:t>
            </a:r>
          </a:p>
        </p:txBody>
      </p:sp>
      <p:sp>
        <p:nvSpPr>
          <p:cNvPr name="Freeform 5" id="5"/>
          <p:cNvSpPr/>
          <p:nvPr/>
        </p:nvSpPr>
        <p:spPr>
          <a:xfrm flipH="false" flipV="false" rot="0">
            <a:off x="15682985" y="75029"/>
            <a:ext cx="3152630" cy="1907341"/>
          </a:xfrm>
          <a:custGeom>
            <a:avLst/>
            <a:gdLst/>
            <a:ahLst/>
            <a:cxnLst/>
            <a:rect r="r" b="b" t="t" l="l"/>
            <a:pathLst>
              <a:path h="1907341" w="3152630">
                <a:moveTo>
                  <a:pt x="0" y="0"/>
                </a:moveTo>
                <a:lnTo>
                  <a:pt x="3152630" y="0"/>
                </a:lnTo>
                <a:lnTo>
                  <a:pt x="3152630" y="1907342"/>
                </a:lnTo>
                <a:lnTo>
                  <a:pt x="0" y="1907342"/>
                </a:lnTo>
                <a:lnTo>
                  <a:pt x="0" y="0"/>
                </a:lnTo>
                <a:close/>
              </a:path>
            </a:pathLst>
          </a:custGeom>
          <a:blipFill>
            <a:blip r:embed="rId4"/>
            <a:stretch>
              <a:fillRect l="0" t="0" r="0" b="0"/>
            </a:stretch>
          </a:blipFill>
          <a:ln cap="sq">
            <a:noFill/>
            <a:prstDash val="solid"/>
            <a:miter/>
          </a:ln>
        </p:spPr>
      </p:sp>
      <p:sp>
        <p:nvSpPr>
          <p:cNvPr name="Freeform 6" id="6"/>
          <p:cNvSpPr/>
          <p:nvPr/>
        </p:nvSpPr>
        <p:spPr>
          <a:xfrm flipH="false" flipV="false" rot="0">
            <a:off x="255156" y="8736482"/>
            <a:ext cx="2507504" cy="1550518"/>
          </a:xfrm>
          <a:custGeom>
            <a:avLst/>
            <a:gdLst/>
            <a:ahLst/>
            <a:cxnLst/>
            <a:rect r="r" b="b" t="t" l="l"/>
            <a:pathLst>
              <a:path h="1550518" w="2507504">
                <a:moveTo>
                  <a:pt x="0" y="0"/>
                </a:moveTo>
                <a:lnTo>
                  <a:pt x="2507504" y="0"/>
                </a:lnTo>
                <a:lnTo>
                  <a:pt x="2507504" y="1550518"/>
                </a:lnTo>
                <a:lnTo>
                  <a:pt x="0" y="1550518"/>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14960304" y="7900494"/>
            <a:ext cx="2875308" cy="2386506"/>
          </a:xfrm>
          <a:custGeom>
            <a:avLst/>
            <a:gdLst/>
            <a:ahLst/>
            <a:cxnLst/>
            <a:rect r="r" b="b" t="t" l="l"/>
            <a:pathLst>
              <a:path h="2386506" w="2875308">
                <a:moveTo>
                  <a:pt x="0" y="0"/>
                </a:moveTo>
                <a:lnTo>
                  <a:pt x="2875308" y="0"/>
                </a:lnTo>
                <a:lnTo>
                  <a:pt x="2875308" y="2386506"/>
                </a:lnTo>
                <a:lnTo>
                  <a:pt x="0" y="2386506"/>
                </a:lnTo>
                <a:lnTo>
                  <a:pt x="0" y="0"/>
                </a:lnTo>
                <a:close/>
              </a:path>
            </a:pathLst>
          </a:custGeom>
          <a:blipFill>
            <a:blip r:embed="rId6"/>
            <a:stretch>
              <a:fillRect l="0" t="0" r="0" b="0"/>
            </a:stretch>
          </a:blipFill>
          <a:ln cap="sq">
            <a:noFill/>
            <a:prstDash val="solid"/>
            <a:miter/>
          </a:ln>
        </p:spPr>
      </p:sp>
      <p:sp>
        <p:nvSpPr>
          <p:cNvPr name="TextBox 8" id="8"/>
          <p:cNvSpPr txBox="true"/>
          <p:nvPr/>
        </p:nvSpPr>
        <p:spPr>
          <a:xfrm rot="0">
            <a:off x="1870399" y="4686961"/>
            <a:ext cx="14527559" cy="1344930"/>
          </a:xfrm>
          <a:prstGeom prst="rect">
            <a:avLst/>
          </a:prstGeom>
        </p:spPr>
        <p:txBody>
          <a:bodyPr anchor="t" rtlCol="false" tIns="0" lIns="0" bIns="0" rIns="0">
            <a:spAutoFit/>
          </a:bodyPr>
          <a:lstStyle/>
          <a:p>
            <a:pPr algn="just">
              <a:lnSpc>
                <a:spcPts val="5309"/>
              </a:lnSpc>
              <a:spcBef>
                <a:spcPct val="0"/>
              </a:spcBef>
            </a:pPr>
            <a:r>
              <a:rPr lang="en-US" sz="4500">
                <a:solidFill>
                  <a:srgbClr val="000000"/>
                </a:solidFill>
                <a:latin typeface="Hammersmith One"/>
                <a:ea typeface="Hammersmith One"/>
                <a:cs typeface="Hammersmith One"/>
                <a:sym typeface="Hammersmith One"/>
              </a:rPr>
              <a:t>This project involves predicting the risk of a heart attack using</a:t>
            </a:r>
            <a:r>
              <a:rPr lang="en-US" sz="4500">
                <a:solidFill>
                  <a:srgbClr val="221F1B"/>
                </a:solidFill>
                <a:latin typeface="Hammersmith One"/>
                <a:ea typeface="Hammersmith One"/>
                <a:cs typeface="Hammersmith One"/>
                <a:sym typeface="Hammersmith One"/>
              </a:rPr>
              <a:t> </a:t>
            </a:r>
            <a:r>
              <a:rPr lang="en-US" sz="4500">
                <a:solidFill>
                  <a:srgbClr val="FFFFFF"/>
                </a:solidFill>
                <a:latin typeface="Hammersmith One"/>
                <a:ea typeface="Hammersmith One"/>
                <a:cs typeface="Hammersmith One"/>
                <a:sym typeface="Hammersmith One"/>
              </a:rPr>
              <a:t>Logistic regression.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DAGhqf12yxU</dc:identifier>
  <dcterms:modified xsi:type="dcterms:W3CDTF">2011-08-01T06:04:30Z</dcterms:modified>
  <cp:revision>1</cp:revision>
  <dc:title>HEART PREDICTION</dc:title>
</cp:coreProperties>
</file>